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7"/>
  </p:handoutMasterIdLst>
  <p:sldIdLst>
    <p:sldId id="261" r:id="rId2"/>
    <p:sldId id="294" r:id="rId3"/>
    <p:sldId id="311" r:id="rId4"/>
    <p:sldId id="315" r:id="rId5"/>
    <p:sldId id="316" r:id="rId6"/>
    <p:sldId id="322" r:id="rId7"/>
    <p:sldId id="279" r:id="rId8"/>
    <p:sldId id="317" r:id="rId9"/>
    <p:sldId id="314" r:id="rId10"/>
    <p:sldId id="313" r:id="rId11"/>
    <p:sldId id="318" r:id="rId12"/>
    <p:sldId id="321" r:id="rId13"/>
    <p:sldId id="320" r:id="rId14"/>
    <p:sldId id="312" r:id="rId15"/>
    <p:sldId id="268" r:id="rId16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Md" panose="02000603050000020003" pitchFamily="50" charset="0"/>
      <p:regular r:id="rId26"/>
    </p:embeddedFont>
    <p:embeddedFont>
      <p:font typeface="Sassoon Infant Rg" panose="02000503030000020003" pitchFamily="50" charset="0"/>
      <p:regular r:id="rId27"/>
      <p:bold r:id="rId28"/>
    </p:embeddedFont>
    <p:embeddedFont>
      <p:font typeface="Tuffy" panose="020B0603060100000000" pitchFamily="34" charset="0"/>
      <p:regular r:id="rId29"/>
      <p:bold r:id="rId30"/>
      <p:italic r:id="rId31"/>
      <p:boldItalic r:id="rId32"/>
    </p:embeddedFont>
    <p:embeddedFont>
      <p:font typeface="Twinkl" pitchFamily="2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69D2E7"/>
    <a:srgbClr val="4C9ED0"/>
    <a:srgbClr val="C9E8EB"/>
    <a:srgbClr val="236085"/>
    <a:srgbClr val="FFC9C9"/>
    <a:srgbClr val="FF8989"/>
    <a:srgbClr val="C23131"/>
    <a:srgbClr val="FF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8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618" y="-30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013480-EA3E-417D-815E-E798E5E2E8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9089A-14DE-480F-A6A0-E5E9CD706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C40E4E-FF05-4884-BCA1-9523AF9522B7}" type="datetimeFigureOut">
              <a:rPr lang="en-GB"/>
              <a:pPr>
                <a:defRPr/>
              </a:pPr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74C32-87C8-4417-9DA1-3ED304F02E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24A84-F0D1-42D0-A064-B21C26621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16E508-B7B6-4801-9709-4D0D0DED4F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B67A64-C015-4247-9640-D23B5328E7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116DEA9-7150-4C72-BFA0-018628FB8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21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89D579-A6C8-4885-9019-281C516C717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04E771E-E464-47C2-941D-08064DE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51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2668CE5E-FC36-4FC7-84A6-621841319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42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97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11FC251-D0B2-44B9-A451-0EC947150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3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D5C2A5-1956-44D3-8E5D-B90800FE00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3CD021-CC2F-43BA-B394-A07134402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1" r:id="rId4"/>
    <p:sldLayoutId id="2147483872" r:id="rId5"/>
    <p:sldLayoutId id="214748387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83E117B-C2DD-48BA-B27D-34448B50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>
            <a:extLst>
              <a:ext uri="{FF2B5EF4-FFF2-40B4-BE49-F238E27FC236}">
                <a16:creationId xmlns:a16="http://schemas.microsoft.com/office/drawing/2014/main" id="{EC658B32-CEC6-425A-8CB6-EEE303F8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389E7-B032-43EB-89E8-29D1DD2C30A2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D0E697-0730-4C10-B093-37C6F3FB96B2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>
            <a:extLst>
              <a:ext uri="{FF2B5EF4-FFF2-40B4-BE49-F238E27FC236}">
                <a16:creationId xmlns:a16="http://schemas.microsoft.com/office/drawing/2014/main" id="{DA8FAA46-57C5-4D31-A76C-F963660E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| Year 3 | Multiplication and Division | Multiplication | Lesson 4 of 4: Short Multiplication</a:t>
            </a:r>
          </a:p>
        </p:txBody>
      </p:sp>
      <p:sp>
        <p:nvSpPr>
          <p:cNvPr id="7175" name="Title 17">
            <a:extLst>
              <a:ext uri="{FF2B5EF4-FFF2-40B4-BE49-F238E27FC236}">
                <a16:creationId xmlns:a16="http://schemas.microsoft.com/office/drawing/2014/main" id="{4D9E8F6F-E82C-4D32-901B-787CF2EF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Tuffy" panose="020B0603060100000000" pitchFamily="34" charset="0"/>
                <a:ea typeface="Tuffy" panose="020B0603060100000000" pitchFamily="34" charset="0"/>
              </a:rPr>
              <a:t>Maths</a:t>
            </a:r>
            <a:endParaRPr lang="en-GB" altLang="en-US" sz="5400" b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7176" name="Text Placeholder 16">
            <a:extLst>
              <a:ext uri="{FF2B5EF4-FFF2-40B4-BE49-F238E27FC236}">
                <a16:creationId xmlns:a16="http://schemas.microsoft.com/office/drawing/2014/main" id="{68638807-F11B-4F4C-BFEE-7E835E0BB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r>
              <a:rPr lang="en-GB" altLang="en-US">
                <a:latin typeface="Tuffy" panose="020B0603060100000000" pitchFamily="34" charset="0"/>
                <a:ea typeface="Tuffy" panose="020B0603060100000000" pitchFamily="34" charset="0"/>
              </a:rPr>
              <a:t>Multiplication and Division</a:t>
            </a:r>
          </a:p>
        </p:txBody>
      </p:sp>
      <p:pic>
        <p:nvPicPr>
          <p:cNvPr id="7177" name="Picture 2">
            <a:extLst>
              <a:ext uri="{FF2B5EF4-FFF2-40B4-BE49-F238E27FC236}">
                <a16:creationId xmlns:a16="http://schemas.microsoft.com/office/drawing/2014/main" id="{FAA7B623-B6E9-4759-ABD2-3AAD3988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7380F2-AE60-4E1D-A279-46A9B576F78A}"/>
              </a:ext>
            </a:extLst>
          </p:cNvPr>
          <p:cNvSpPr/>
          <p:nvPr/>
        </p:nvSpPr>
        <p:spPr bwMode="auto">
          <a:xfrm>
            <a:off x="755650" y="1212850"/>
            <a:ext cx="7632700" cy="4845050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807B46F4-0373-4C80-AAB0-FCC6D1FD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Answers</a:t>
            </a:r>
            <a:endParaRPr lang="en-GB" alt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A637C-6787-40BD-A48B-F0DFC6581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47202"/>
              </p:ext>
            </p:extLst>
          </p:nvPr>
        </p:nvGraphicFramePr>
        <p:xfrm>
          <a:off x="965200" y="1827213"/>
          <a:ext cx="2122488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8049" marR="68049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6" name="TextBox 3">
            <a:extLst>
              <a:ext uri="{FF2B5EF4-FFF2-40B4-BE49-F238E27FC236}">
                <a16:creationId xmlns:a16="http://schemas.microsoft.com/office/drawing/2014/main" id="{8D9D960A-5550-4BE4-872B-E173C7805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14573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387" name="TextBox 4">
            <a:extLst>
              <a:ext uri="{FF2B5EF4-FFF2-40B4-BE49-F238E27FC236}">
                <a16:creationId xmlns:a16="http://schemas.microsoft.com/office/drawing/2014/main" id="{90296C28-FEF7-4992-B6E2-F15D3550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1457325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5C3D0-6BDD-425D-8446-EB6A6B57D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2654"/>
              </p:ext>
            </p:extLst>
          </p:nvPr>
        </p:nvGraphicFramePr>
        <p:xfrm>
          <a:off x="3511550" y="1827213"/>
          <a:ext cx="2120901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8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9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3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10" name="TextBox 9">
            <a:extLst>
              <a:ext uri="{FF2B5EF4-FFF2-40B4-BE49-F238E27FC236}">
                <a16:creationId xmlns:a16="http://schemas.microsoft.com/office/drawing/2014/main" id="{7F71A690-D36F-4DBE-AD6A-6A482A8F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457325"/>
            <a:ext cx="712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411" name="TextBox 10">
            <a:extLst>
              <a:ext uri="{FF2B5EF4-FFF2-40B4-BE49-F238E27FC236}">
                <a16:creationId xmlns:a16="http://schemas.microsoft.com/office/drawing/2014/main" id="{32C0FFB2-4462-42AB-AB09-47D52F814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1457325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DE24BA-C338-444F-A5BE-573243C23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28206"/>
              </p:ext>
            </p:extLst>
          </p:nvPr>
        </p:nvGraphicFramePr>
        <p:xfrm>
          <a:off x="6049963" y="1827213"/>
          <a:ext cx="2120901" cy="299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7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4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8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7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9"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1</a:t>
                      </a: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67998" marR="67998" marT="34004" marB="340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34" name="TextBox 12">
            <a:extLst>
              <a:ext uri="{FF2B5EF4-FFF2-40B4-BE49-F238E27FC236}">
                <a16:creationId xmlns:a16="http://schemas.microsoft.com/office/drawing/2014/main" id="{E0F557E6-6CEF-46DE-81FB-668E387C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4573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5435" name="TextBox 13">
            <a:extLst>
              <a:ext uri="{FF2B5EF4-FFF2-40B4-BE49-F238E27FC236}">
                <a16:creationId xmlns:a16="http://schemas.microsoft.com/office/drawing/2014/main" id="{DD812D22-02E3-477E-BE5E-6FA9687E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457325"/>
            <a:ext cx="703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845219-697E-4F44-A490-E1052AD4E713}"/>
              </a:ext>
            </a:extLst>
          </p:cNvPr>
          <p:cNvCxnSpPr>
            <a:endCxn id="3" idx="3"/>
          </p:cNvCxnSpPr>
          <p:nvPr/>
        </p:nvCxnSpPr>
        <p:spPr>
          <a:xfrm>
            <a:off x="965200" y="3319463"/>
            <a:ext cx="2122488" cy="3968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AA26D4-3E11-4143-B851-DA9CF92F00D7}"/>
              </a:ext>
            </a:extLst>
          </p:cNvPr>
          <p:cNvCxnSpPr/>
          <p:nvPr/>
        </p:nvCxnSpPr>
        <p:spPr>
          <a:xfrm>
            <a:off x="965200" y="4057650"/>
            <a:ext cx="2122488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AD6C95-788E-4609-82C3-28DBCA98F915}"/>
              </a:ext>
            </a:extLst>
          </p:cNvPr>
          <p:cNvCxnSpPr/>
          <p:nvPr/>
        </p:nvCxnSpPr>
        <p:spPr>
          <a:xfrm>
            <a:off x="3511550" y="3319463"/>
            <a:ext cx="2120900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DFDEB8-4BF9-4FB8-8DD6-8793B25E12F6}"/>
              </a:ext>
            </a:extLst>
          </p:cNvPr>
          <p:cNvCxnSpPr/>
          <p:nvPr/>
        </p:nvCxnSpPr>
        <p:spPr>
          <a:xfrm>
            <a:off x="3511550" y="4057650"/>
            <a:ext cx="2120900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0FCFF4-1AC0-4FBC-9FE3-D65A4E96F092}"/>
              </a:ext>
            </a:extLst>
          </p:cNvPr>
          <p:cNvCxnSpPr/>
          <p:nvPr/>
        </p:nvCxnSpPr>
        <p:spPr>
          <a:xfrm>
            <a:off x="6046788" y="3319463"/>
            <a:ext cx="2122487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0F36-BF7C-409B-8B09-5532AB3D8B61}"/>
              </a:ext>
            </a:extLst>
          </p:cNvPr>
          <p:cNvCxnSpPr/>
          <p:nvPr/>
        </p:nvCxnSpPr>
        <p:spPr>
          <a:xfrm>
            <a:off x="6046788" y="4057650"/>
            <a:ext cx="2122487" cy="3175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A33AF07-17FA-4347-BC69-612BFCAF47EA}"/>
              </a:ext>
            </a:extLst>
          </p:cNvPr>
          <p:cNvSpPr/>
          <p:nvPr/>
        </p:nvSpPr>
        <p:spPr bwMode="auto">
          <a:xfrm>
            <a:off x="965200" y="5211763"/>
            <a:ext cx="2120900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3" name="Rectangle 1">
            <a:extLst>
              <a:ext uri="{FF2B5EF4-FFF2-40B4-BE49-F238E27FC236}">
                <a16:creationId xmlns:a16="http://schemas.microsoft.com/office/drawing/2014/main" id="{00878559-1002-4E18-A7EB-FCBE166A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25462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45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3 = </a:t>
            </a:r>
            <a:r>
              <a:rPr lang="en-GB" altLang="en-US" b="1" dirty="0">
                <a:latin typeface="Twinkl" pitchFamily="2" charset="0"/>
              </a:rPr>
              <a:t>135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688F19-0F1B-42F4-9D0D-81457A46DFAB}"/>
              </a:ext>
            </a:extLst>
          </p:cNvPr>
          <p:cNvSpPr/>
          <p:nvPr/>
        </p:nvSpPr>
        <p:spPr bwMode="auto">
          <a:xfrm>
            <a:off x="3511550" y="5211763"/>
            <a:ext cx="2119313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5" name="Rectangle 1">
            <a:extLst>
              <a:ext uri="{FF2B5EF4-FFF2-40B4-BE49-F238E27FC236}">
                <a16:creationId xmlns:a16="http://schemas.microsoft.com/office/drawing/2014/main" id="{D39F1D7E-91BD-4420-8A2A-2E71D025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5254625"/>
            <a:ext cx="211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89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4 = </a:t>
            </a:r>
            <a:r>
              <a:rPr lang="en-GB" altLang="en-US" b="1" dirty="0">
                <a:latin typeface="Twinkl" pitchFamily="2" charset="0"/>
              </a:rPr>
              <a:t>356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6A944D-995C-4AF7-80C7-279F1813345F}"/>
              </a:ext>
            </a:extLst>
          </p:cNvPr>
          <p:cNvSpPr/>
          <p:nvPr/>
        </p:nvSpPr>
        <p:spPr bwMode="auto">
          <a:xfrm>
            <a:off x="6046788" y="5211763"/>
            <a:ext cx="2120900" cy="4540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447" name="Rectangle 1">
            <a:extLst>
              <a:ext uri="{FF2B5EF4-FFF2-40B4-BE49-F238E27FC236}">
                <a16:creationId xmlns:a16="http://schemas.microsoft.com/office/drawing/2014/main" id="{BA4EB8FC-5DEF-43EE-A284-000B8B8E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5254625"/>
            <a:ext cx="212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winkl" pitchFamily="2" charset="0"/>
              </a:rPr>
              <a:t>8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dirty="0">
                <a:latin typeface="Twinkl" pitchFamily="2" charset="0"/>
              </a:rPr>
              <a:t> 72 = </a:t>
            </a:r>
            <a:r>
              <a:rPr lang="en-GB" altLang="en-US" b="1" dirty="0">
                <a:latin typeface="Twinkl" pitchFamily="2" charset="0"/>
              </a:rPr>
              <a:t>576</a:t>
            </a:r>
            <a:endParaRPr lang="en-GB" altLang="en-US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94F0E-198C-4F8E-8D6E-0A287AE75DDE}"/>
              </a:ext>
            </a:extLst>
          </p:cNvPr>
          <p:cNvSpPr/>
          <p:nvPr/>
        </p:nvSpPr>
        <p:spPr>
          <a:xfrm>
            <a:off x="823913" y="1300163"/>
            <a:ext cx="2466975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1B050-0E5A-4FA6-BFE0-B97E15DEF8E0}"/>
              </a:ext>
            </a:extLst>
          </p:cNvPr>
          <p:cNvSpPr/>
          <p:nvPr/>
        </p:nvSpPr>
        <p:spPr>
          <a:xfrm>
            <a:off x="3338513" y="1300163"/>
            <a:ext cx="2435225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64EB58-8B6D-4BBD-8606-A086FD89A6FC}"/>
              </a:ext>
            </a:extLst>
          </p:cNvPr>
          <p:cNvSpPr/>
          <p:nvPr/>
        </p:nvSpPr>
        <p:spPr>
          <a:xfrm>
            <a:off x="5978525" y="1300163"/>
            <a:ext cx="2298700" cy="4621212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id="{2D635590-CC7C-4B62-A8D4-FE7462F6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Multiplication Activities</a:t>
            </a:r>
            <a:endParaRPr lang="en-GB" alt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1D719-33B0-439B-B2B7-5F2120C0F32C}"/>
              </a:ext>
            </a:extLst>
          </p:cNvPr>
          <p:cNvSpPr/>
          <p:nvPr/>
        </p:nvSpPr>
        <p:spPr>
          <a:xfrm>
            <a:off x="755650" y="1200150"/>
            <a:ext cx="7632700" cy="4892675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16388" name="Group 5">
            <a:extLst>
              <a:ext uri="{FF2B5EF4-FFF2-40B4-BE49-F238E27FC236}">
                <a16:creationId xmlns:a16="http://schemas.microsoft.com/office/drawing/2014/main" id="{A6E83FB8-03C9-4A5C-A021-48B8834609F5}"/>
              </a:ext>
            </a:extLst>
          </p:cNvPr>
          <p:cNvGrpSpPr>
            <a:grpSpLocks/>
          </p:cNvGrpSpPr>
          <p:nvPr/>
        </p:nvGrpSpPr>
        <p:grpSpPr bwMode="auto">
          <a:xfrm>
            <a:off x="911225" y="1368425"/>
            <a:ext cx="7321550" cy="4532313"/>
            <a:chOff x="917713" y="1525089"/>
            <a:chExt cx="7321099" cy="45328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9959EDF-06A7-40E2-B4E3-A7BF55F8B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847" y="1525089"/>
              <a:ext cx="3204965" cy="45328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62AD9E-3760-4D81-932D-69361AB3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666" y="1525089"/>
              <a:ext cx="3203378" cy="45328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C28918-CAA8-4325-BAB7-F98A4985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713" y="1525089"/>
              <a:ext cx="3204966" cy="45328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05F5B1-4A17-47CF-B1E3-08D6E87E0387}"/>
              </a:ext>
            </a:extLst>
          </p:cNvPr>
          <p:cNvGrpSpPr/>
          <p:nvPr/>
        </p:nvGrpSpPr>
        <p:grpSpPr>
          <a:xfrm>
            <a:off x="445574" y="702863"/>
            <a:ext cx="7942777" cy="5389961"/>
            <a:chOff x="445574" y="702863"/>
            <a:chExt cx="7942777" cy="53899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AB44DF-C3DE-4523-9F0A-E434CCBDFABF}"/>
                </a:ext>
              </a:extLst>
            </p:cNvPr>
            <p:cNvSpPr/>
            <p:nvPr/>
          </p:nvSpPr>
          <p:spPr>
            <a:xfrm>
              <a:off x="4563663" y="1819414"/>
              <a:ext cx="3824688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CA97F4-E580-40B8-8654-7B0295C6913C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5F4E52-45BB-4028-9B09-0A8E491574A9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>
                  <a:latin typeface="Twinkl" pitchFamily="2" charset="0"/>
                </a:rPr>
                <a:t>Dive in by completing your own activity!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37A121-6B62-4E33-974F-0A6F6BB89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5" t="500" r="27421" b="1"/>
            <a:stretch/>
          </p:blipFill>
          <p:spPr>
            <a:xfrm>
              <a:off x="755650" y="1819415"/>
              <a:ext cx="3818059" cy="427340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491CA6-07F6-4929-A20C-03ED13D16CC6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  <a:latin typeface="Twinkl" pitchFamily="2" charset="0"/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7E0D929-C851-41B9-9F1E-713304D63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4"/>
          <a:stretch/>
        </p:blipFill>
        <p:spPr>
          <a:xfrm rot="1542308">
            <a:off x="1061474" y="2291686"/>
            <a:ext cx="1580713" cy="1522574"/>
          </a:xfrm>
          <a:prstGeom prst="rect">
            <a:avLst/>
          </a:prstGeom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3F18DB-8403-4061-BE81-8CC6C5840B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6"/>
          <a:stretch/>
        </p:blipFill>
        <p:spPr>
          <a:xfrm rot="1542308">
            <a:off x="2502169" y="2844797"/>
            <a:ext cx="784719" cy="2235943"/>
          </a:xfrm>
          <a:prstGeom prst="rect">
            <a:avLst/>
          </a:prstGeom>
          <a:effectLst/>
        </p:spPr>
      </p:pic>
      <p:pic>
        <p:nvPicPr>
          <p:cNvPr id="12" name="Boy Writing">
            <a:extLst>
              <a:ext uri="{FF2B5EF4-FFF2-40B4-BE49-F238E27FC236}">
                <a16:creationId xmlns:a16="http://schemas.microsoft.com/office/drawing/2014/main" id="{CFDBD9B8-B6D8-4D3B-84B4-46DB9BF134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8" y="1928692"/>
            <a:ext cx="4038155" cy="41641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A2B8EE-76C6-4F75-96F8-EA0EB2F0C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4"/>
            <a:ext cx="2722091" cy="3850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9D7388-4C15-4099-BD99-864FAF789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2" y="2032604"/>
            <a:ext cx="2722091" cy="3850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74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D9A833-15BE-42E4-B15C-6584921A446F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1343025"/>
            <a:ext cx="7637462" cy="454025"/>
            <a:chOff x="750888" y="1212981"/>
            <a:chExt cx="7637462" cy="4540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50D539-F4DD-4CA2-A37D-432E6C55E3DF}"/>
                </a:ext>
              </a:extLst>
            </p:cNvPr>
            <p:cNvSpPr/>
            <p:nvPr/>
          </p:nvSpPr>
          <p:spPr bwMode="auto">
            <a:xfrm>
              <a:off x="750888" y="1212981"/>
              <a:ext cx="7632700" cy="454025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7425" name="Rectangle 1">
              <a:extLst>
                <a:ext uri="{FF2B5EF4-FFF2-40B4-BE49-F238E27FC236}">
                  <a16:creationId xmlns:a16="http://schemas.microsoft.com/office/drawing/2014/main" id="{CA9999F4-EAE6-4415-9D12-A94FC635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2" y="1255569"/>
              <a:ext cx="7632698" cy="36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How could we check our calculations?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F80F4-3869-476C-807C-EFA881B4CB74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4341813"/>
            <a:ext cx="7637462" cy="454025"/>
            <a:chOff x="750888" y="1709594"/>
            <a:chExt cx="7637462" cy="454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16DFCC-DA4F-4CBF-A5F7-D9479050F72C}"/>
                </a:ext>
              </a:extLst>
            </p:cNvPr>
            <p:cNvSpPr/>
            <p:nvPr/>
          </p:nvSpPr>
          <p:spPr bwMode="auto">
            <a:xfrm>
              <a:off x="750888" y="1709594"/>
              <a:ext cx="7632700" cy="454025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7423" name="Rectangle 1">
              <a:extLst>
                <a:ext uri="{FF2B5EF4-FFF2-40B4-BE49-F238E27FC236}">
                  <a16:creationId xmlns:a16="http://schemas.microsoft.com/office/drawing/2014/main" id="{70EB88EF-AA72-4873-9E7F-65ECA36BC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2" y="1752182"/>
              <a:ext cx="7632698" cy="36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Do we know any other calculation methods for multiplication?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C2D86A-9DB2-4275-B3C6-24A2F010694C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4838700"/>
            <a:ext cx="7637462" cy="454025"/>
            <a:chOff x="750888" y="2206207"/>
            <a:chExt cx="7637462" cy="4540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04B3D0-46B6-4A09-BD27-A07970225A7C}"/>
                </a:ext>
              </a:extLst>
            </p:cNvPr>
            <p:cNvSpPr/>
            <p:nvPr/>
          </p:nvSpPr>
          <p:spPr bwMode="auto">
            <a:xfrm>
              <a:off x="750888" y="2206207"/>
              <a:ext cx="7632700" cy="454025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7421" name="Rectangle 1">
              <a:extLst>
                <a:ext uri="{FF2B5EF4-FFF2-40B4-BE49-F238E27FC236}">
                  <a16:creationId xmlns:a16="http://schemas.microsoft.com/office/drawing/2014/main" id="{55791CA0-ACCE-467B-890D-F957181D8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2" y="2248795"/>
              <a:ext cx="7632698" cy="36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With a partner use the grid method to check your answers.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C45CD3-750D-4E5A-A1D3-AF8457C45178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5335588"/>
            <a:ext cx="7632700" cy="725487"/>
            <a:chOff x="754063" y="5335588"/>
            <a:chExt cx="7632700" cy="7254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634A29-7446-4F17-9D2D-57C95523E39A}"/>
                </a:ext>
              </a:extLst>
            </p:cNvPr>
            <p:cNvSpPr/>
            <p:nvPr/>
          </p:nvSpPr>
          <p:spPr bwMode="auto">
            <a:xfrm>
              <a:off x="754063" y="5335588"/>
              <a:ext cx="7632700" cy="725487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7419" name="Rectangle 1">
              <a:extLst>
                <a:ext uri="{FF2B5EF4-FFF2-40B4-BE49-F238E27FC236}">
                  <a16:creationId xmlns:a16="http://schemas.microsoft.com/office/drawing/2014/main" id="{EBA7099A-293B-4816-867B-F3C881AD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5399088"/>
              <a:ext cx="7631112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If you made a mistake try to find where you went wrong, highlight your error and correct the calculation.</a:t>
              </a:r>
            </a:p>
          </p:txBody>
        </p:sp>
      </p:grpSp>
      <p:sp>
        <p:nvSpPr>
          <p:cNvPr id="26629" name="Title 5">
            <a:extLst>
              <a:ext uri="{FF2B5EF4-FFF2-40B4-BE49-F238E27FC236}">
                <a16:creationId xmlns:a16="http://schemas.microsoft.com/office/drawing/2014/main" id="{62AB45B1-CB53-40E2-B380-A60339D8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Check Your Answers</a:t>
            </a:r>
            <a:endParaRPr lang="en-GB" altLang="en-US" sz="3600" dirty="0"/>
          </a:p>
        </p:txBody>
      </p:sp>
      <p:sp>
        <p:nvSpPr>
          <p:cNvPr id="17415" name="Rectangle 2">
            <a:extLst>
              <a:ext uri="{FF2B5EF4-FFF2-40B4-BE49-F238E27FC236}">
                <a16:creationId xmlns:a16="http://schemas.microsoft.com/office/drawing/2014/main" id="{BFB55765-B4FC-430B-B833-3328A861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26150"/>
            <a:ext cx="320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AA3944-EA5C-414E-89BC-9EC78938B293}"/>
              </a:ext>
            </a:extLst>
          </p:cNvPr>
          <p:cNvSpPr/>
          <p:nvPr/>
        </p:nvSpPr>
        <p:spPr bwMode="auto">
          <a:xfrm>
            <a:off x="755650" y="1839913"/>
            <a:ext cx="7632700" cy="2459037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9D33-99E5-4A92-AFDD-F990B92E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276475"/>
            <a:ext cx="4775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2E93B62-8DB5-4E53-B682-74F0AEAEC78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70E2A13-9CF2-4AEE-8964-6418E4495010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8436" name="Title 1">
            <a:extLst>
              <a:ext uri="{FF2B5EF4-FFF2-40B4-BE49-F238E27FC236}">
                <a16:creationId xmlns:a16="http://schemas.microsoft.com/office/drawing/2014/main" id="{97F2F95B-B7E3-495F-82EF-93C9B1154F17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8437" name="Title 1">
            <a:extLst>
              <a:ext uri="{FF2B5EF4-FFF2-40B4-BE49-F238E27FC236}">
                <a16:creationId xmlns:a16="http://schemas.microsoft.com/office/drawing/2014/main" id="{1AC4ADC8-FDBC-4FF6-9EE2-8296D3A1A25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8438" name="Content Placeholder 15">
            <a:extLst>
              <a:ext uri="{FF2B5EF4-FFF2-40B4-BE49-F238E27FC236}">
                <a16:creationId xmlns:a16="http://schemas.microsoft.com/office/drawing/2014/main" id="{6CAE0E5D-8B0F-41BB-A5AB-D41DF606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solve multiplication problems using short multiplication.</a:t>
            </a:r>
          </a:p>
        </p:txBody>
      </p:sp>
      <p:sp>
        <p:nvSpPr>
          <p:cNvPr id="18439" name="Content Placeholder 15">
            <a:extLst>
              <a:ext uri="{FF2B5EF4-FFF2-40B4-BE49-F238E27FC236}">
                <a16:creationId xmlns:a16="http://schemas.microsoft.com/office/drawing/2014/main" id="{25C51C77-7C8A-4712-A188-48D84A346322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set my calculation out correctly in columns.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start at the right hand side when calculating.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check my answers using another method.</a:t>
            </a:r>
          </a:p>
        </p:txBody>
      </p:sp>
      <p:pic>
        <p:nvPicPr>
          <p:cNvPr id="18440" name="Picture 1">
            <a:extLst>
              <a:ext uri="{FF2B5EF4-FFF2-40B4-BE49-F238E27FC236}">
                <a16:creationId xmlns:a16="http://schemas.microsoft.com/office/drawing/2014/main" id="{7493F06D-EDB4-43AA-BA53-2B52A908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7C793-B49B-451B-93B1-B09295BB5CBE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Title 7">
            <a:extLst>
              <a:ext uri="{FF2B5EF4-FFF2-40B4-BE49-F238E27FC236}">
                <a16:creationId xmlns:a16="http://schemas.microsoft.com/office/drawing/2014/main" id="{A5DF066C-1626-4788-AE0E-5DC1E9F1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dirty="0">
                <a:solidFill>
                  <a:schemeClr val="tx1"/>
                </a:solidFill>
                <a:latin typeface="Twinkl" pitchFamily="2" charset="0"/>
              </a:rPr>
              <a:t>Short Multiplication</a:t>
            </a:r>
          </a:p>
        </p:txBody>
      </p:sp>
      <p:pic>
        <p:nvPicPr>
          <p:cNvPr id="8196" name="Twinkl Logo">
            <a:extLst>
              <a:ext uri="{FF2B5EF4-FFF2-40B4-BE49-F238E27FC236}">
                <a16:creationId xmlns:a16="http://schemas.microsoft.com/office/drawing/2014/main" id="{ECC1D53B-B770-49B0-B973-83F2E7D988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0CBF68-3279-4287-B787-911DE9CA5E80}"/>
              </a:ext>
            </a:extLst>
          </p:cNvPr>
          <p:cNvSpPr/>
          <p:nvPr/>
        </p:nvSpPr>
        <p:spPr bwMode="auto">
          <a:xfrm>
            <a:off x="2682071" y="2008188"/>
            <a:ext cx="3779858" cy="3778250"/>
          </a:xfrm>
          <a:prstGeom prst="ellipse">
            <a:avLst/>
          </a:prstGeom>
          <a:solidFill>
            <a:srgbClr val="69D2E7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CD9789-FF6E-4B73-899B-2032C0340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68152"/>
              </p:ext>
            </p:extLst>
          </p:nvPr>
        </p:nvGraphicFramePr>
        <p:xfrm>
          <a:off x="3368675" y="1908175"/>
          <a:ext cx="2406651" cy="344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916"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1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5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5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916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916"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77160" marR="77160" marT="38587" marB="385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B3239B-6995-486B-AF45-A9B4BA47DC52}"/>
              </a:ext>
            </a:extLst>
          </p:cNvPr>
          <p:cNvCxnSpPr>
            <a:cxnSpLocks/>
          </p:cNvCxnSpPr>
          <p:nvPr/>
        </p:nvCxnSpPr>
        <p:spPr>
          <a:xfrm flipV="1">
            <a:off x="3351897" y="3640005"/>
            <a:ext cx="2406651" cy="10780"/>
          </a:xfrm>
          <a:prstGeom prst="line">
            <a:avLst/>
          </a:prstGeom>
          <a:ln w="76200">
            <a:solidFill>
              <a:srgbClr val="23608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347942-8D80-4857-9466-E2DE9ABE3A07}"/>
              </a:ext>
            </a:extLst>
          </p:cNvPr>
          <p:cNvCxnSpPr/>
          <p:nvPr/>
        </p:nvCxnSpPr>
        <p:spPr>
          <a:xfrm>
            <a:off x="3351897" y="4488081"/>
            <a:ext cx="2425700" cy="0"/>
          </a:xfrm>
          <a:prstGeom prst="line">
            <a:avLst/>
          </a:prstGeom>
          <a:ln w="76200">
            <a:solidFill>
              <a:srgbClr val="23608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83076BA-C791-4DDF-9879-014C77E1FCAA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B61D8D-5977-480F-9369-02AD92AC513E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9E454562-0C57-4205-9296-AFAAF9F3C8E2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4CBF0224-7B4D-4EBC-8533-F8FEAF9D8D54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0831EFE0-BCC2-40D2-84F8-D36740C9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solve multiplication problems using short multiplication.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F6ACC9CF-A96E-4294-AACB-E5CC365CFE80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set my calculation out correctly in columns.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start at the right hand side when calculating.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check my answers using another method.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2C8E5A-702E-4470-8908-E1AA0DDC3D35}"/>
              </a:ext>
            </a:extLst>
          </p:cNvPr>
          <p:cNvSpPr/>
          <p:nvPr/>
        </p:nvSpPr>
        <p:spPr>
          <a:xfrm>
            <a:off x="1227138" y="1549400"/>
            <a:ext cx="7161212" cy="704850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947B2164-1849-4A00-97BB-3A9811D7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502" y="1603375"/>
            <a:ext cx="5698996" cy="5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Your teacher will tell you which columns to complete.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The stopwatch will stop after </a:t>
            </a:r>
            <a:r>
              <a:rPr lang="en-GB" altLang="en-US" b="1" dirty="0">
                <a:latin typeface="Twinkl" pitchFamily="2" charset="0"/>
              </a:rPr>
              <a:t>5 minutes</a:t>
            </a:r>
            <a:r>
              <a:rPr lang="en-GB" altLang="en-US" dirty="0">
                <a:latin typeface="Twinkl" pitchFamily="2" charset="0"/>
              </a:rPr>
              <a:t>.</a:t>
            </a: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BC0D9BFC-0DC2-4783-A6EC-9F5BBF6A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Beat the Clock</a:t>
            </a:r>
            <a:endParaRPr lang="en-GB" altLang="en-US" sz="3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89CE3-68AB-45C5-801B-C0D326CC602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13013"/>
            <a:ext cx="7632700" cy="704850"/>
            <a:chOff x="755650" y="2411033"/>
            <a:chExt cx="7632700" cy="7045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1F1CD6-F28C-4B04-A7F5-1F7F7E333CDA}"/>
                </a:ext>
              </a:extLst>
            </p:cNvPr>
            <p:cNvSpPr/>
            <p:nvPr/>
          </p:nvSpPr>
          <p:spPr>
            <a:xfrm>
              <a:off x="755650" y="2411033"/>
              <a:ext cx="7632700" cy="704516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62" name="Rectangle 12">
              <a:extLst>
                <a:ext uri="{FF2B5EF4-FFF2-40B4-BE49-F238E27FC236}">
                  <a16:creationId xmlns:a16="http://schemas.microsoft.com/office/drawing/2014/main" id="{166136F6-DA55-4927-85E9-0126C75F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622" y="2467826"/>
              <a:ext cx="7348756" cy="59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If you finish before the clock, shout ‘</a:t>
              </a:r>
              <a:r>
                <a:rPr lang="en-GB" altLang="en-US" b="1" dirty="0">
                  <a:latin typeface="Twinkl" pitchFamily="2" charset="0"/>
                </a:rPr>
                <a:t>finished!</a:t>
              </a:r>
              <a:r>
                <a:rPr lang="en-GB" altLang="en-US" dirty="0">
                  <a:latin typeface="Twinkl" pitchFamily="2" charset="0"/>
                </a:rPr>
                <a:t>’ and your teacher will tell you your time. Write this at the top of the sheet.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DF3BB9-3EBE-4610-BA8A-014631BA3A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359150"/>
            <a:ext cx="7632700" cy="449263"/>
            <a:chOff x="755650" y="3282979"/>
            <a:chExt cx="7632700" cy="4492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BC357A-1742-41B2-AA0D-11012FB192AB}"/>
                </a:ext>
              </a:extLst>
            </p:cNvPr>
            <p:cNvSpPr/>
            <p:nvPr/>
          </p:nvSpPr>
          <p:spPr>
            <a:xfrm>
              <a:off x="755650" y="3282979"/>
              <a:ext cx="7632700" cy="449262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60" name="Rectangle 14">
              <a:extLst>
                <a:ext uri="{FF2B5EF4-FFF2-40B4-BE49-F238E27FC236}">
                  <a16:creationId xmlns:a16="http://schemas.microsoft.com/office/drawing/2014/main" id="{FA1FAC97-F58E-4BDD-AF23-42837EDA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33" y="3333332"/>
              <a:ext cx="6627135" cy="34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When your work is marked your teacher will give you a score.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0F7266-EE06-4C70-89A5-0140BBEA6B93}"/>
              </a:ext>
            </a:extLst>
          </p:cNvPr>
          <p:cNvGrpSpPr>
            <a:grpSpLocks/>
          </p:cNvGrpSpPr>
          <p:nvPr/>
        </p:nvGrpSpPr>
        <p:grpSpPr bwMode="auto">
          <a:xfrm>
            <a:off x="335103" y="3951288"/>
            <a:ext cx="8473795" cy="449262"/>
            <a:chOff x="334540" y="4139913"/>
            <a:chExt cx="8474922" cy="4492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0B3CCA-6937-4E9C-B607-4806941C196D}"/>
                </a:ext>
              </a:extLst>
            </p:cNvPr>
            <p:cNvSpPr/>
            <p:nvPr/>
          </p:nvSpPr>
          <p:spPr>
            <a:xfrm>
              <a:off x="755143" y="4139913"/>
              <a:ext cx="7633715" cy="449262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58" name="Rectangle 16">
              <a:extLst>
                <a:ext uri="{FF2B5EF4-FFF2-40B4-BE49-F238E27FC236}">
                  <a16:creationId xmlns:a16="http://schemas.microsoft.com/office/drawing/2014/main" id="{DAF04147-D0B0-470D-90C3-D90C733AB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40" y="4190266"/>
              <a:ext cx="847492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If you didn’t get all the questions right, next time focus on improving your score.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EE83A-2AF4-4935-96EB-7820C0BE264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41838"/>
            <a:ext cx="7632700" cy="704850"/>
            <a:chOff x="755650" y="4639528"/>
            <a:chExt cx="7632700" cy="7045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D1E041-3AD5-4F5F-9F21-FCCE6C804D13}"/>
                </a:ext>
              </a:extLst>
            </p:cNvPr>
            <p:cNvSpPr/>
            <p:nvPr/>
          </p:nvSpPr>
          <p:spPr>
            <a:xfrm>
              <a:off x="755650" y="4639528"/>
              <a:ext cx="7632700" cy="704516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56" name="Rectangle 18">
              <a:extLst>
                <a:ext uri="{FF2B5EF4-FFF2-40B4-BE49-F238E27FC236}">
                  <a16:creationId xmlns:a16="http://schemas.microsoft.com/office/drawing/2014/main" id="{F9D402C8-D49F-4683-8287-2BF0D3096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622" y="4696321"/>
              <a:ext cx="7348756" cy="59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If you got them all correct - well done! Next time try to improve your time or choose a more tricky multiplication table.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FB9BC9-08B3-4212-AB94-DFD75B6D1DBE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387975"/>
            <a:ext cx="7632700" cy="704850"/>
            <a:chOff x="755650" y="5388309"/>
            <a:chExt cx="7632700" cy="704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8A244E-F5A1-4B91-A10B-E8AAC33B73F4}"/>
                </a:ext>
              </a:extLst>
            </p:cNvPr>
            <p:cNvSpPr/>
            <p:nvPr/>
          </p:nvSpPr>
          <p:spPr>
            <a:xfrm>
              <a:off x="755650" y="5388309"/>
              <a:ext cx="7632700" cy="704516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0254" name="Rectangle 20">
              <a:extLst>
                <a:ext uri="{FF2B5EF4-FFF2-40B4-BE49-F238E27FC236}">
                  <a16:creationId xmlns:a16="http://schemas.microsoft.com/office/drawing/2014/main" id="{15210816-AD16-46E4-B790-1FEA10BE7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604" y="5445102"/>
              <a:ext cx="6688793" cy="59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Remember that you are racing against yourself. Don’t worry about what your friends are doing!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C147EB9-7A6C-4058-B3EB-2959F3D23528}"/>
              </a:ext>
            </a:extLst>
          </p:cNvPr>
          <p:cNvSpPr/>
          <p:nvPr/>
        </p:nvSpPr>
        <p:spPr>
          <a:xfrm>
            <a:off x="750888" y="1389063"/>
            <a:ext cx="1036637" cy="1036637"/>
          </a:xfrm>
          <a:prstGeom prst="ellipse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8418D-5857-46A3-A741-7DA49D78F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206500"/>
            <a:ext cx="835025" cy="1116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3620A994-75BF-4D27-8D9E-E72F66216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A60683-BB96-463A-8778-0C34451B5021}"/>
              </a:ext>
            </a:extLst>
          </p:cNvPr>
          <p:cNvSpPr/>
          <p:nvPr/>
        </p:nvSpPr>
        <p:spPr>
          <a:xfrm>
            <a:off x="755650" y="1368425"/>
            <a:ext cx="7632700" cy="4724400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0EA587C8-6626-4F7C-B167-ADCC8F7E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575"/>
            <a:ext cx="8220075" cy="536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Beat the Clock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15774-42E0-4402-8186-5D232C98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535113"/>
            <a:ext cx="3105150" cy="4391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B78F6-8044-432D-A2D5-A0E61208668C}"/>
              </a:ext>
            </a:extLst>
          </p:cNvPr>
          <p:cNvSpPr txBox="1"/>
          <p:nvPr/>
        </p:nvSpPr>
        <p:spPr>
          <a:xfrm>
            <a:off x="755650" y="1273192"/>
            <a:ext cx="7632700" cy="495108"/>
          </a:xfrm>
          <a:prstGeom prst="rect">
            <a:avLst/>
          </a:prstGeom>
          <a:solidFill>
            <a:srgbClr val="69D2E7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Use place value counters or base ten blocks to calculate the answer.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C34CF0B-0794-4E88-B77A-FEC2CB173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619994"/>
              </p:ext>
            </p:extLst>
          </p:nvPr>
        </p:nvGraphicFramePr>
        <p:xfrm>
          <a:off x="3404962" y="2168816"/>
          <a:ext cx="4977840" cy="255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280">
                  <a:extLst>
                    <a:ext uri="{9D8B030D-6E8A-4147-A177-3AD203B41FA5}">
                      <a16:colId xmlns:a16="http://schemas.microsoft.com/office/drawing/2014/main" val="4217485925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260244569"/>
                    </a:ext>
                  </a:extLst>
                </a:gridCol>
                <a:gridCol w="1659280">
                  <a:extLst>
                    <a:ext uri="{9D8B030D-6E8A-4147-A177-3AD203B41FA5}">
                      <a16:colId xmlns:a16="http://schemas.microsoft.com/office/drawing/2014/main" val="302737263"/>
                    </a:ext>
                  </a:extLst>
                </a:gridCol>
              </a:tblGrid>
              <a:tr h="4201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72882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70660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33013"/>
                  </a:ext>
                </a:extLst>
              </a:tr>
              <a:tr h="712977"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9343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44B30DD5-AFDB-4521-8C8D-DC17FD363257}"/>
              </a:ext>
            </a:extLst>
          </p:cNvPr>
          <p:cNvGrpSpPr/>
          <p:nvPr/>
        </p:nvGrpSpPr>
        <p:grpSpPr>
          <a:xfrm>
            <a:off x="5145332" y="2764888"/>
            <a:ext cx="1481972" cy="368167"/>
            <a:chOff x="5103386" y="2256638"/>
            <a:chExt cx="1710361" cy="4362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24C0C2-C4FC-4896-8CCC-848BE18E76B2}"/>
                </a:ext>
              </a:extLst>
            </p:cNvPr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095CD6-E269-4151-9964-16DE0C0C0774}"/>
                </a:ext>
              </a:extLst>
            </p:cNvPr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79BDCF-733E-4289-B27F-5A78466071BE}"/>
                </a:ext>
              </a:extLst>
            </p:cNvPr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5B4EB1-5B3F-4FAD-BDB9-DF1E06797E66}"/>
                </a:ext>
              </a:extLst>
            </p:cNvPr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8E6690-FF72-4D70-B844-B33DAAF532C9}"/>
              </a:ext>
            </a:extLst>
          </p:cNvPr>
          <p:cNvGrpSpPr/>
          <p:nvPr/>
        </p:nvGrpSpPr>
        <p:grpSpPr>
          <a:xfrm>
            <a:off x="5149049" y="3472688"/>
            <a:ext cx="1481972" cy="368167"/>
            <a:chOff x="5103386" y="2256638"/>
            <a:chExt cx="1710361" cy="4362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85ADA9-59EF-416D-92E4-004F884E71E7}"/>
                </a:ext>
              </a:extLst>
            </p:cNvPr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117AF8-AF83-4A5C-8A4E-7FF0C9E9450A}"/>
                </a:ext>
              </a:extLst>
            </p:cNvPr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36B81E-BA08-4DF5-A88F-E3CBF347AD67}"/>
                </a:ext>
              </a:extLst>
            </p:cNvPr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09C3EF-6595-4CDA-822A-FD70A8BD004A}"/>
                </a:ext>
              </a:extLst>
            </p:cNvPr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2CC651-20C4-49BD-A065-040E0C47430B}"/>
              </a:ext>
            </a:extLst>
          </p:cNvPr>
          <p:cNvGrpSpPr/>
          <p:nvPr/>
        </p:nvGrpSpPr>
        <p:grpSpPr>
          <a:xfrm>
            <a:off x="5178889" y="4167175"/>
            <a:ext cx="1481972" cy="368167"/>
            <a:chOff x="5103386" y="2256638"/>
            <a:chExt cx="1710361" cy="4362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644DD2-2D2B-4C6B-B340-1D55EADAEF7D}"/>
                </a:ext>
              </a:extLst>
            </p:cNvPr>
            <p:cNvSpPr/>
            <p:nvPr/>
          </p:nvSpPr>
          <p:spPr>
            <a:xfrm>
              <a:off x="51033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FB57332-70B6-45F5-A225-3DAD8AE9CDC5}"/>
                </a:ext>
              </a:extLst>
            </p:cNvPr>
            <p:cNvSpPr/>
            <p:nvPr/>
          </p:nvSpPr>
          <p:spPr>
            <a:xfrm>
              <a:off x="55364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C4C2DB-19D7-4158-A1B4-08C28035258B}"/>
                </a:ext>
              </a:extLst>
            </p:cNvPr>
            <p:cNvSpPr/>
            <p:nvPr/>
          </p:nvSpPr>
          <p:spPr>
            <a:xfrm>
              <a:off x="59695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719E4D-FDD8-41F1-8530-831ED2638AA8}"/>
                </a:ext>
              </a:extLst>
            </p:cNvPr>
            <p:cNvSpPr/>
            <p:nvPr/>
          </p:nvSpPr>
          <p:spPr>
            <a:xfrm>
              <a:off x="6402686" y="2256638"/>
              <a:ext cx="411061" cy="43622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10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4CCE2F27-4C79-439C-8DFC-511B08195670}"/>
              </a:ext>
            </a:extLst>
          </p:cNvPr>
          <p:cNvSpPr/>
          <p:nvPr/>
        </p:nvSpPr>
        <p:spPr>
          <a:xfrm>
            <a:off x="4305254" y="4787959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D096473-B1F0-48FC-94C9-0B4574D08C5F}"/>
              </a:ext>
            </a:extLst>
          </p:cNvPr>
          <p:cNvSpPr/>
          <p:nvPr/>
        </p:nvSpPr>
        <p:spPr>
          <a:xfrm>
            <a:off x="5554156" y="4834263"/>
            <a:ext cx="356171" cy="334737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CBD8509-D29D-47B9-AAAB-DC41D32DAED8}"/>
              </a:ext>
            </a:extLst>
          </p:cNvPr>
          <p:cNvSpPr/>
          <p:nvPr/>
        </p:nvSpPr>
        <p:spPr>
          <a:xfrm>
            <a:off x="5929423" y="4834263"/>
            <a:ext cx="356171" cy="334737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</a:t>
            </a:r>
          </a:p>
        </p:txBody>
      </p:sp>
      <p:sp>
        <p:nvSpPr>
          <p:cNvPr id="65" name="Title 5">
            <a:extLst>
              <a:ext uri="{FF2B5EF4-FFF2-40B4-BE49-F238E27FC236}">
                <a16:creationId xmlns:a16="http://schemas.microsoft.com/office/drawing/2014/main" id="{79F8DBAB-BEF2-4D98-83E1-D418A204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Short Multiplication</a:t>
            </a:r>
            <a:endParaRPr lang="en-GB" altLang="en-US" sz="3600" dirty="0"/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7F0952B0-E68F-4A3E-A0EB-195282983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73272"/>
              </p:ext>
            </p:extLst>
          </p:nvPr>
        </p:nvGraphicFramePr>
        <p:xfrm>
          <a:off x="794562" y="2164044"/>
          <a:ext cx="2468880" cy="365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5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D1C5749-207E-4217-939F-231B92CD4BE9}"/>
              </a:ext>
            </a:extLst>
          </p:cNvPr>
          <p:cNvCxnSpPr>
            <a:cxnSpLocks/>
            <a:stCxn id="66" idx="1"/>
            <a:endCxn id="66" idx="3"/>
          </p:cNvCxnSpPr>
          <p:nvPr/>
        </p:nvCxnSpPr>
        <p:spPr>
          <a:xfrm>
            <a:off x="794562" y="3989670"/>
            <a:ext cx="2468880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0B86F8E-D43B-4383-8F8B-B8D7A6EDFD77}"/>
              </a:ext>
            </a:extLst>
          </p:cNvPr>
          <p:cNvCxnSpPr>
            <a:cxnSpLocks/>
          </p:cNvCxnSpPr>
          <p:nvPr/>
        </p:nvCxnSpPr>
        <p:spPr>
          <a:xfrm flipV="1">
            <a:off x="794562" y="4898885"/>
            <a:ext cx="2467421" cy="1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">
            <a:extLst>
              <a:ext uri="{FF2B5EF4-FFF2-40B4-BE49-F238E27FC236}">
                <a16:creationId xmlns:a16="http://schemas.microsoft.com/office/drawing/2014/main" id="{6CFA0752-20A5-4210-A0AC-4295AE8E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791" y="1751294"/>
            <a:ext cx="81962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F6673200-B62B-4C38-8D92-4F41ECED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051" y="1751294"/>
            <a:ext cx="81344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9DD7DAA-6449-4BEB-8518-5FD568467A93}"/>
              </a:ext>
            </a:extLst>
          </p:cNvPr>
          <p:cNvGrpSpPr/>
          <p:nvPr/>
        </p:nvGrpSpPr>
        <p:grpSpPr>
          <a:xfrm>
            <a:off x="6896945" y="4081851"/>
            <a:ext cx="1349712" cy="541164"/>
            <a:chOff x="6806547" y="4074897"/>
            <a:chExt cx="1349712" cy="5411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E47E60E-2619-4991-8E9F-A593DF07DD53}"/>
                </a:ext>
              </a:extLst>
            </p:cNvPr>
            <p:cNvSpPr/>
            <p:nvPr/>
          </p:nvSpPr>
          <p:spPr>
            <a:xfrm>
              <a:off x="6806547" y="4074897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57C822B-8A8E-40C6-ADF2-A95EA471EE79}"/>
                </a:ext>
              </a:extLst>
            </p:cNvPr>
            <p:cNvSpPr/>
            <p:nvPr/>
          </p:nvSpPr>
          <p:spPr>
            <a:xfrm>
              <a:off x="7081826" y="4074897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F3BFE7D-E482-4B8F-A157-1B24563ABF85}"/>
                </a:ext>
              </a:extLst>
            </p:cNvPr>
            <p:cNvSpPr/>
            <p:nvPr/>
          </p:nvSpPr>
          <p:spPr>
            <a:xfrm>
              <a:off x="7357105" y="4074897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C1156CD-9EDF-4AFE-BCF4-A15E1FCF0955}"/>
                </a:ext>
              </a:extLst>
            </p:cNvPr>
            <p:cNvSpPr/>
            <p:nvPr/>
          </p:nvSpPr>
          <p:spPr>
            <a:xfrm>
              <a:off x="7632384" y="4074897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C634474-F708-4825-B856-A0C59EF9685B}"/>
                </a:ext>
              </a:extLst>
            </p:cNvPr>
            <p:cNvSpPr/>
            <p:nvPr/>
          </p:nvSpPr>
          <p:spPr>
            <a:xfrm>
              <a:off x="7907663" y="4074897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D3616F-DAC9-4554-B5D4-17D636B39881}"/>
                </a:ext>
              </a:extLst>
            </p:cNvPr>
            <p:cNvSpPr/>
            <p:nvPr/>
          </p:nvSpPr>
          <p:spPr>
            <a:xfrm>
              <a:off x="6806547" y="4356866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57947E9-7AFA-4ECD-B62C-6ACBA0F9A299}"/>
                </a:ext>
              </a:extLst>
            </p:cNvPr>
            <p:cNvSpPr/>
            <p:nvPr/>
          </p:nvSpPr>
          <p:spPr>
            <a:xfrm>
              <a:off x="7081826" y="4356866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499EBA5-6D59-46BC-877C-F0BED2A52DF7}"/>
                </a:ext>
              </a:extLst>
            </p:cNvPr>
            <p:cNvSpPr/>
            <p:nvPr/>
          </p:nvSpPr>
          <p:spPr>
            <a:xfrm>
              <a:off x="7357105" y="4356866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2A0002B-2C6D-4106-8EF1-2026B06F8EF1}"/>
                </a:ext>
              </a:extLst>
            </p:cNvPr>
            <p:cNvSpPr/>
            <p:nvPr/>
          </p:nvSpPr>
          <p:spPr>
            <a:xfrm>
              <a:off x="7632384" y="4356866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4BFE85-B10A-4617-9AE6-F1B72B6ACE19}"/>
                </a:ext>
              </a:extLst>
            </p:cNvPr>
            <p:cNvSpPr/>
            <p:nvPr/>
          </p:nvSpPr>
          <p:spPr>
            <a:xfrm>
              <a:off x="7907663" y="4356866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0B99D90-F762-49B2-957E-27BF5DF39B5B}"/>
              </a:ext>
            </a:extLst>
          </p:cNvPr>
          <p:cNvGrpSpPr/>
          <p:nvPr/>
        </p:nvGrpSpPr>
        <p:grpSpPr>
          <a:xfrm>
            <a:off x="6867105" y="3387364"/>
            <a:ext cx="1349712" cy="541164"/>
            <a:chOff x="6776707" y="3380410"/>
            <a:chExt cx="1349712" cy="5411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B72746-1B82-476B-A175-5C3FA61CDC80}"/>
                </a:ext>
              </a:extLst>
            </p:cNvPr>
            <p:cNvSpPr/>
            <p:nvPr/>
          </p:nvSpPr>
          <p:spPr>
            <a:xfrm>
              <a:off x="6776707" y="3380410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D59EB7-BA5C-4320-A8B9-5BF05CD922A8}"/>
                </a:ext>
              </a:extLst>
            </p:cNvPr>
            <p:cNvSpPr/>
            <p:nvPr/>
          </p:nvSpPr>
          <p:spPr>
            <a:xfrm>
              <a:off x="7051986" y="3380410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23C744-0EA2-4B4A-8EDC-15333E15A9E3}"/>
                </a:ext>
              </a:extLst>
            </p:cNvPr>
            <p:cNvSpPr/>
            <p:nvPr/>
          </p:nvSpPr>
          <p:spPr>
            <a:xfrm>
              <a:off x="7327265" y="3380410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DA1DDA-5B09-4831-A962-4EFFEC64C681}"/>
                </a:ext>
              </a:extLst>
            </p:cNvPr>
            <p:cNvSpPr/>
            <p:nvPr/>
          </p:nvSpPr>
          <p:spPr>
            <a:xfrm>
              <a:off x="7602544" y="3380410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93ED6AE-1516-49BA-8173-88A72DA455CD}"/>
                </a:ext>
              </a:extLst>
            </p:cNvPr>
            <p:cNvSpPr/>
            <p:nvPr/>
          </p:nvSpPr>
          <p:spPr>
            <a:xfrm>
              <a:off x="7877823" y="3380410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1C9134-9A9B-40A0-84E8-9FE67DD9F22D}"/>
                </a:ext>
              </a:extLst>
            </p:cNvPr>
            <p:cNvSpPr/>
            <p:nvPr/>
          </p:nvSpPr>
          <p:spPr>
            <a:xfrm>
              <a:off x="6776707" y="3662379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192F0F-FB98-41ED-853F-5DC9A4FFEF8D}"/>
                </a:ext>
              </a:extLst>
            </p:cNvPr>
            <p:cNvSpPr/>
            <p:nvPr/>
          </p:nvSpPr>
          <p:spPr>
            <a:xfrm>
              <a:off x="7051986" y="3662379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D1A232-8F50-4F9C-989B-CE2339158B78}"/>
                </a:ext>
              </a:extLst>
            </p:cNvPr>
            <p:cNvSpPr/>
            <p:nvPr/>
          </p:nvSpPr>
          <p:spPr>
            <a:xfrm>
              <a:off x="7327265" y="3662379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715787-B0CC-46BC-825D-B80AE30561E7}"/>
                </a:ext>
              </a:extLst>
            </p:cNvPr>
            <p:cNvSpPr/>
            <p:nvPr/>
          </p:nvSpPr>
          <p:spPr>
            <a:xfrm>
              <a:off x="7602544" y="3662379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920D03C-7772-4BB8-BB92-08627FF8F2CB}"/>
                </a:ext>
              </a:extLst>
            </p:cNvPr>
            <p:cNvSpPr/>
            <p:nvPr/>
          </p:nvSpPr>
          <p:spPr>
            <a:xfrm>
              <a:off x="7877823" y="3662379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3BDE746-7C36-4C95-9750-7B2D769BB96C}"/>
              </a:ext>
            </a:extLst>
          </p:cNvPr>
          <p:cNvGrpSpPr/>
          <p:nvPr/>
        </p:nvGrpSpPr>
        <p:grpSpPr>
          <a:xfrm>
            <a:off x="6863388" y="2662786"/>
            <a:ext cx="1349712" cy="541164"/>
            <a:chOff x="6772990" y="2655832"/>
            <a:chExt cx="1349712" cy="54116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45952A-E05D-4170-BB3C-9BA326599723}"/>
                </a:ext>
              </a:extLst>
            </p:cNvPr>
            <p:cNvSpPr/>
            <p:nvPr/>
          </p:nvSpPr>
          <p:spPr>
            <a:xfrm>
              <a:off x="6772990" y="2655832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299ED5-D79F-47A9-9829-D28F70F12C3F}"/>
                </a:ext>
              </a:extLst>
            </p:cNvPr>
            <p:cNvSpPr/>
            <p:nvPr/>
          </p:nvSpPr>
          <p:spPr>
            <a:xfrm>
              <a:off x="7048269" y="2655832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178B26-EF30-4164-B2E1-044C92A3034C}"/>
                </a:ext>
              </a:extLst>
            </p:cNvPr>
            <p:cNvSpPr/>
            <p:nvPr/>
          </p:nvSpPr>
          <p:spPr>
            <a:xfrm>
              <a:off x="7323548" y="2655832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8C88A4-6B62-4021-A146-D7FE344D3C86}"/>
                </a:ext>
              </a:extLst>
            </p:cNvPr>
            <p:cNvSpPr/>
            <p:nvPr/>
          </p:nvSpPr>
          <p:spPr>
            <a:xfrm>
              <a:off x="7598827" y="2655832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74D526-3A64-4B68-B1C7-67B9EC78D0A2}"/>
                </a:ext>
              </a:extLst>
            </p:cNvPr>
            <p:cNvSpPr/>
            <p:nvPr/>
          </p:nvSpPr>
          <p:spPr>
            <a:xfrm>
              <a:off x="7874106" y="2655832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631174-C21F-4B17-8080-9B4CF7D00E02}"/>
                </a:ext>
              </a:extLst>
            </p:cNvPr>
            <p:cNvSpPr/>
            <p:nvPr/>
          </p:nvSpPr>
          <p:spPr>
            <a:xfrm>
              <a:off x="6772990" y="2937801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FB54D59-6F58-403B-A845-6A908495D8FB}"/>
                </a:ext>
              </a:extLst>
            </p:cNvPr>
            <p:cNvSpPr/>
            <p:nvPr/>
          </p:nvSpPr>
          <p:spPr>
            <a:xfrm>
              <a:off x="7048269" y="2937801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D90A60-F0B1-43E7-A8EE-640F36D0D9C4}"/>
                </a:ext>
              </a:extLst>
            </p:cNvPr>
            <p:cNvSpPr/>
            <p:nvPr/>
          </p:nvSpPr>
          <p:spPr>
            <a:xfrm>
              <a:off x="7323548" y="2937801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18A700-569F-48F6-AE7E-B0CE311E70F7}"/>
                </a:ext>
              </a:extLst>
            </p:cNvPr>
            <p:cNvSpPr/>
            <p:nvPr/>
          </p:nvSpPr>
          <p:spPr>
            <a:xfrm>
              <a:off x="7598827" y="2937801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A57234A-37DF-47F8-A3D5-A6263AAE1453}"/>
                </a:ext>
              </a:extLst>
            </p:cNvPr>
            <p:cNvSpPr/>
            <p:nvPr/>
          </p:nvSpPr>
          <p:spPr>
            <a:xfrm>
              <a:off x="7874106" y="2937801"/>
              <a:ext cx="248596" cy="259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>
                  <a:latin typeface="Twinkl" pitchFamily="2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1CEE5F4-C859-43E8-A5C5-F64AF48884C7}"/>
              </a:ext>
            </a:extLst>
          </p:cNvPr>
          <p:cNvGrpSpPr/>
          <p:nvPr/>
        </p:nvGrpSpPr>
        <p:grpSpPr>
          <a:xfrm>
            <a:off x="6285594" y="3334760"/>
            <a:ext cx="2018768" cy="1666872"/>
            <a:chOff x="6285594" y="3334760"/>
            <a:chExt cx="2018768" cy="1666872"/>
          </a:xfrm>
        </p:grpSpPr>
        <p:sp>
          <p:nvSpPr>
            <p:cNvPr id="58" name="Freeform 146">
              <a:extLst>
                <a:ext uri="{FF2B5EF4-FFF2-40B4-BE49-F238E27FC236}">
                  <a16:creationId xmlns:a16="http://schemas.microsoft.com/office/drawing/2014/main" id="{1765488D-75DA-4AF4-A79C-E23189CEF118}"/>
                </a:ext>
              </a:extLst>
            </p:cNvPr>
            <p:cNvSpPr/>
            <p:nvPr/>
          </p:nvSpPr>
          <p:spPr>
            <a:xfrm>
              <a:off x="6802381" y="3334760"/>
              <a:ext cx="1501981" cy="1358010"/>
            </a:xfrm>
            <a:custGeom>
              <a:avLst/>
              <a:gdLst>
                <a:gd name="connsiteX0" fmla="*/ 1556 w 1515333"/>
                <a:gd name="connsiteY0" fmla="*/ 0 h 1793228"/>
                <a:gd name="connsiteX1" fmla="*/ 586806 w 1515333"/>
                <a:gd name="connsiteY1" fmla="*/ 0 h 1793228"/>
                <a:gd name="connsiteX2" fmla="*/ 586806 w 1515333"/>
                <a:gd name="connsiteY2" fmla="*/ 350322 h 1793228"/>
                <a:gd name="connsiteX3" fmla="*/ 1515333 w 1515333"/>
                <a:gd name="connsiteY3" fmla="*/ 350322 h 1793228"/>
                <a:gd name="connsiteX4" fmla="*/ 1515333 w 1515333"/>
                <a:gd name="connsiteY4" fmla="*/ 1793228 h 1793228"/>
                <a:gd name="connsiteX5" fmla="*/ 0 w 1515333"/>
                <a:gd name="connsiteY5" fmla="*/ 1793228 h 1793228"/>
                <a:gd name="connsiteX6" fmla="*/ 0 w 1515333"/>
                <a:gd name="connsiteY6" fmla="*/ 350322 h 1793228"/>
                <a:gd name="connsiteX7" fmla="*/ 1556 w 1515333"/>
                <a:gd name="connsiteY7" fmla="*/ 350322 h 1793228"/>
                <a:gd name="connsiteX0" fmla="*/ 1556 w 1515333"/>
                <a:gd name="connsiteY0" fmla="*/ 2859 h 1796087"/>
                <a:gd name="connsiteX1" fmla="*/ 586806 w 1515333"/>
                <a:gd name="connsiteY1" fmla="*/ 2859 h 1796087"/>
                <a:gd name="connsiteX2" fmla="*/ 1510883 w 1515333"/>
                <a:gd name="connsiteY2" fmla="*/ 0 h 1796087"/>
                <a:gd name="connsiteX3" fmla="*/ 1515333 w 1515333"/>
                <a:gd name="connsiteY3" fmla="*/ 353181 h 1796087"/>
                <a:gd name="connsiteX4" fmla="*/ 1515333 w 1515333"/>
                <a:gd name="connsiteY4" fmla="*/ 1796087 h 1796087"/>
                <a:gd name="connsiteX5" fmla="*/ 0 w 1515333"/>
                <a:gd name="connsiteY5" fmla="*/ 1796087 h 1796087"/>
                <a:gd name="connsiteX6" fmla="*/ 0 w 1515333"/>
                <a:gd name="connsiteY6" fmla="*/ 353181 h 1796087"/>
                <a:gd name="connsiteX7" fmla="*/ 1556 w 1515333"/>
                <a:gd name="connsiteY7" fmla="*/ 353181 h 1796087"/>
                <a:gd name="connsiteX8" fmla="*/ 1556 w 1515333"/>
                <a:gd name="connsiteY8" fmla="*/ 2859 h 1796087"/>
                <a:gd name="connsiteX0" fmla="*/ 1556 w 1515333"/>
                <a:gd name="connsiteY0" fmla="*/ 440 h 1793668"/>
                <a:gd name="connsiteX1" fmla="*/ 586806 w 1515333"/>
                <a:gd name="connsiteY1" fmla="*/ 440 h 1793668"/>
                <a:gd name="connsiteX2" fmla="*/ 1510883 w 1515333"/>
                <a:gd name="connsiteY2" fmla="*/ 0 h 1793668"/>
                <a:gd name="connsiteX3" fmla="*/ 1515333 w 1515333"/>
                <a:gd name="connsiteY3" fmla="*/ 350762 h 1793668"/>
                <a:gd name="connsiteX4" fmla="*/ 1515333 w 1515333"/>
                <a:gd name="connsiteY4" fmla="*/ 1793668 h 1793668"/>
                <a:gd name="connsiteX5" fmla="*/ 0 w 1515333"/>
                <a:gd name="connsiteY5" fmla="*/ 1793668 h 1793668"/>
                <a:gd name="connsiteX6" fmla="*/ 0 w 1515333"/>
                <a:gd name="connsiteY6" fmla="*/ 350762 h 1793668"/>
                <a:gd name="connsiteX7" fmla="*/ 1556 w 1515333"/>
                <a:gd name="connsiteY7" fmla="*/ 350762 h 1793668"/>
                <a:gd name="connsiteX8" fmla="*/ 1556 w 1515333"/>
                <a:gd name="connsiteY8" fmla="*/ 440 h 179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333" h="1793668">
                  <a:moveTo>
                    <a:pt x="1556" y="440"/>
                  </a:moveTo>
                  <a:lnTo>
                    <a:pt x="586806" y="440"/>
                  </a:lnTo>
                  <a:lnTo>
                    <a:pt x="1510883" y="0"/>
                  </a:lnTo>
                  <a:cubicBezTo>
                    <a:pt x="1512366" y="117727"/>
                    <a:pt x="1513850" y="233035"/>
                    <a:pt x="1515333" y="350762"/>
                  </a:cubicBezTo>
                  <a:lnTo>
                    <a:pt x="1515333" y="1793668"/>
                  </a:lnTo>
                  <a:lnTo>
                    <a:pt x="0" y="1793668"/>
                  </a:lnTo>
                  <a:lnTo>
                    <a:pt x="0" y="350762"/>
                  </a:lnTo>
                  <a:lnTo>
                    <a:pt x="1556" y="350762"/>
                  </a:lnTo>
                  <a:lnTo>
                    <a:pt x="1556" y="440"/>
                  </a:lnTo>
                  <a:close/>
                </a:path>
              </a:pathLst>
            </a:custGeom>
            <a:noFill/>
            <a:ln w="571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84C645E-C684-4643-8394-7F3E5F448070}"/>
                </a:ext>
              </a:extLst>
            </p:cNvPr>
            <p:cNvCxnSpPr>
              <a:cxnSpLocks/>
              <a:endCxn id="61" idx="6"/>
            </p:cNvCxnSpPr>
            <p:nvPr/>
          </p:nvCxnSpPr>
          <p:spPr>
            <a:xfrm rot="10800000" flipV="1">
              <a:off x="6285594" y="4693042"/>
              <a:ext cx="1349366" cy="308590"/>
            </a:xfrm>
            <a:prstGeom prst="bentConnector3">
              <a:avLst>
                <a:gd name="adj1" fmla="val 61859"/>
              </a:avLst>
            </a:prstGeom>
            <a:ln w="57150">
              <a:solidFill>
                <a:srgbClr val="87B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C16A5A4-9145-43CC-9417-D46107F482E8}"/>
              </a:ext>
            </a:extLst>
          </p:cNvPr>
          <p:cNvGrpSpPr/>
          <p:nvPr/>
        </p:nvGrpSpPr>
        <p:grpSpPr>
          <a:xfrm>
            <a:off x="4849189" y="4048664"/>
            <a:ext cx="1130137" cy="1007081"/>
            <a:chOff x="4849189" y="4048664"/>
            <a:chExt cx="1130137" cy="100708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3C763DC-243F-4268-B6E5-17B5ACC07572}"/>
                </a:ext>
              </a:extLst>
            </p:cNvPr>
            <p:cNvCxnSpPr>
              <a:cxnSpLocks/>
              <a:endCxn id="57" idx="6"/>
            </p:cNvCxnSpPr>
            <p:nvPr/>
          </p:nvCxnSpPr>
          <p:spPr>
            <a:xfrm rot="10800000" flipV="1">
              <a:off x="4849189" y="4692769"/>
              <a:ext cx="795712" cy="362976"/>
            </a:xfrm>
            <a:prstGeom prst="bentConnector3">
              <a:avLst>
                <a:gd name="adj1" fmla="val 65024"/>
              </a:avLst>
            </a:prstGeom>
            <a:ln w="57150">
              <a:solidFill>
                <a:srgbClr val="87B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146">
              <a:extLst>
                <a:ext uri="{FF2B5EF4-FFF2-40B4-BE49-F238E27FC236}">
                  <a16:creationId xmlns:a16="http://schemas.microsoft.com/office/drawing/2014/main" id="{DC0080C8-F47A-4A0C-ABA3-6F11B1491412}"/>
                </a:ext>
              </a:extLst>
            </p:cNvPr>
            <p:cNvSpPr/>
            <p:nvPr/>
          </p:nvSpPr>
          <p:spPr>
            <a:xfrm>
              <a:off x="5128309" y="4048664"/>
              <a:ext cx="851017" cy="644106"/>
            </a:xfrm>
            <a:custGeom>
              <a:avLst/>
              <a:gdLst>
                <a:gd name="connsiteX0" fmla="*/ 1556 w 1515333"/>
                <a:gd name="connsiteY0" fmla="*/ 0 h 1793228"/>
                <a:gd name="connsiteX1" fmla="*/ 586806 w 1515333"/>
                <a:gd name="connsiteY1" fmla="*/ 0 h 1793228"/>
                <a:gd name="connsiteX2" fmla="*/ 586806 w 1515333"/>
                <a:gd name="connsiteY2" fmla="*/ 350322 h 1793228"/>
                <a:gd name="connsiteX3" fmla="*/ 1515333 w 1515333"/>
                <a:gd name="connsiteY3" fmla="*/ 350322 h 1793228"/>
                <a:gd name="connsiteX4" fmla="*/ 1515333 w 1515333"/>
                <a:gd name="connsiteY4" fmla="*/ 1793228 h 1793228"/>
                <a:gd name="connsiteX5" fmla="*/ 0 w 1515333"/>
                <a:gd name="connsiteY5" fmla="*/ 1793228 h 1793228"/>
                <a:gd name="connsiteX6" fmla="*/ 0 w 1515333"/>
                <a:gd name="connsiteY6" fmla="*/ 350322 h 1793228"/>
                <a:gd name="connsiteX7" fmla="*/ 1556 w 1515333"/>
                <a:gd name="connsiteY7" fmla="*/ 350322 h 1793228"/>
                <a:gd name="connsiteX0" fmla="*/ 1556 w 1515333"/>
                <a:gd name="connsiteY0" fmla="*/ 2859 h 1796087"/>
                <a:gd name="connsiteX1" fmla="*/ 586806 w 1515333"/>
                <a:gd name="connsiteY1" fmla="*/ 2859 h 1796087"/>
                <a:gd name="connsiteX2" fmla="*/ 1510883 w 1515333"/>
                <a:gd name="connsiteY2" fmla="*/ 0 h 1796087"/>
                <a:gd name="connsiteX3" fmla="*/ 1515333 w 1515333"/>
                <a:gd name="connsiteY3" fmla="*/ 353181 h 1796087"/>
                <a:gd name="connsiteX4" fmla="*/ 1515333 w 1515333"/>
                <a:gd name="connsiteY4" fmla="*/ 1796087 h 1796087"/>
                <a:gd name="connsiteX5" fmla="*/ 0 w 1515333"/>
                <a:gd name="connsiteY5" fmla="*/ 1796087 h 1796087"/>
                <a:gd name="connsiteX6" fmla="*/ 0 w 1515333"/>
                <a:gd name="connsiteY6" fmla="*/ 353181 h 1796087"/>
                <a:gd name="connsiteX7" fmla="*/ 1556 w 1515333"/>
                <a:gd name="connsiteY7" fmla="*/ 353181 h 1796087"/>
                <a:gd name="connsiteX8" fmla="*/ 1556 w 1515333"/>
                <a:gd name="connsiteY8" fmla="*/ 2859 h 1796087"/>
                <a:gd name="connsiteX0" fmla="*/ 1556 w 1515333"/>
                <a:gd name="connsiteY0" fmla="*/ 440 h 1793668"/>
                <a:gd name="connsiteX1" fmla="*/ 586806 w 1515333"/>
                <a:gd name="connsiteY1" fmla="*/ 440 h 1793668"/>
                <a:gd name="connsiteX2" fmla="*/ 1510883 w 1515333"/>
                <a:gd name="connsiteY2" fmla="*/ 0 h 1793668"/>
                <a:gd name="connsiteX3" fmla="*/ 1515333 w 1515333"/>
                <a:gd name="connsiteY3" fmla="*/ 350762 h 1793668"/>
                <a:gd name="connsiteX4" fmla="*/ 1515333 w 1515333"/>
                <a:gd name="connsiteY4" fmla="*/ 1793668 h 1793668"/>
                <a:gd name="connsiteX5" fmla="*/ 0 w 1515333"/>
                <a:gd name="connsiteY5" fmla="*/ 1793668 h 1793668"/>
                <a:gd name="connsiteX6" fmla="*/ 0 w 1515333"/>
                <a:gd name="connsiteY6" fmla="*/ 350762 h 1793668"/>
                <a:gd name="connsiteX7" fmla="*/ 1556 w 1515333"/>
                <a:gd name="connsiteY7" fmla="*/ 350762 h 1793668"/>
                <a:gd name="connsiteX8" fmla="*/ 1556 w 1515333"/>
                <a:gd name="connsiteY8" fmla="*/ 440 h 179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5333" h="1793668">
                  <a:moveTo>
                    <a:pt x="1556" y="440"/>
                  </a:moveTo>
                  <a:lnTo>
                    <a:pt x="586806" y="440"/>
                  </a:lnTo>
                  <a:lnTo>
                    <a:pt x="1510883" y="0"/>
                  </a:lnTo>
                  <a:cubicBezTo>
                    <a:pt x="1512366" y="117727"/>
                    <a:pt x="1513850" y="233035"/>
                    <a:pt x="1515333" y="350762"/>
                  </a:cubicBezTo>
                  <a:lnTo>
                    <a:pt x="1515333" y="1793668"/>
                  </a:lnTo>
                  <a:lnTo>
                    <a:pt x="0" y="1793668"/>
                  </a:lnTo>
                  <a:lnTo>
                    <a:pt x="0" y="350762"/>
                  </a:lnTo>
                  <a:lnTo>
                    <a:pt x="1556" y="350762"/>
                  </a:lnTo>
                  <a:lnTo>
                    <a:pt x="1556" y="440"/>
                  </a:lnTo>
                  <a:close/>
                </a:path>
              </a:pathLst>
            </a:custGeom>
            <a:noFill/>
            <a:ln w="57150">
              <a:solidFill>
                <a:srgbClr val="87B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B3F6C81F-2571-4FC8-B1D5-568BE5CFD2A0}"/>
              </a:ext>
            </a:extLst>
          </p:cNvPr>
          <p:cNvSpPr/>
          <p:nvPr/>
        </p:nvSpPr>
        <p:spPr>
          <a:xfrm>
            <a:off x="2554218" y="3980776"/>
            <a:ext cx="588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4464484-B384-4637-BB8B-3D8C95B3922B}"/>
              </a:ext>
            </a:extLst>
          </p:cNvPr>
          <p:cNvSpPr/>
          <p:nvPr/>
        </p:nvSpPr>
        <p:spPr>
          <a:xfrm>
            <a:off x="1747363" y="3980776"/>
            <a:ext cx="551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422AD2-C10A-4C4A-BB00-0191C8CA4DB6}"/>
              </a:ext>
            </a:extLst>
          </p:cNvPr>
          <p:cNvSpPr/>
          <p:nvPr/>
        </p:nvSpPr>
        <p:spPr>
          <a:xfrm>
            <a:off x="940509" y="3980776"/>
            <a:ext cx="551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E484CD-E55B-41C8-9E59-E43039DFEC9B}"/>
              </a:ext>
            </a:extLst>
          </p:cNvPr>
          <p:cNvSpPr/>
          <p:nvPr/>
        </p:nvSpPr>
        <p:spPr>
          <a:xfrm>
            <a:off x="1873702" y="49541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ysClr val="windowText" lastClr="00000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080E53C-67A3-4535-AE6B-434FC9B849D3}"/>
              </a:ext>
            </a:extLst>
          </p:cNvPr>
          <p:cNvSpPr/>
          <p:nvPr/>
        </p:nvSpPr>
        <p:spPr>
          <a:xfrm>
            <a:off x="3622748" y="2662786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27B113D-662D-4998-B87A-C81C78738A79}"/>
              </a:ext>
            </a:extLst>
          </p:cNvPr>
          <p:cNvSpPr/>
          <p:nvPr/>
        </p:nvSpPr>
        <p:spPr>
          <a:xfrm>
            <a:off x="4308875" y="2662786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B5E80DD-2B13-4A26-AFD0-EAA284D5D37C}"/>
              </a:ext>
            </a:extLst>
          </p:cNvPr>
          <p:cNvSpPr/>
          <p:nvPr/>
        </p:nvSpPr>
        <p:spPr>
          <a:xfrm>
            <a:off x="3622748" y="3396889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15B1DB6-1CC8-41C3-8946-07B22F53BD47}"/>
              </a:ext>
            </a:extLst>
          </p:cNvPr>
          <p:cNvSpPr/>
          <p:nvPr/>
        </p:nvSpPr>
        <p:spPr>
          <a:xfrm>
            <a:off x="4308875" y="3396889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219C640-4C97-4706-9356-6B46CE539956}"/>
              </a:ext>
            </a:extLst>
          </p:cNvPr>
          <p:cNvSpPr/>
          <p:nvPr/>
        </p:nvSpPr>
        <p:spPr>
          <a:xfrm>
            <a:off x="3622748" y="4100901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AA88E39-E438-4BE8-8BE9-19A1A8FC528E}"/>
              </a:ext>
            </a:extLst>
          </p:cNvPr>
          <p:cNvSpPr/>
          <p:nvPr/>
        </p:nvSpPr>
        <p:spPr>
          <a:xfrm>
            <a:off x="4308875" y="4100901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  <p:sp>
        <p:nvSpPr>
          <p:cNvPr id="102" name="Freeform 146">
            <a:extLst>
              <a:ext uri="{FF2B5EF4-FFF2-40B4-BE49-F238E27FC236}">
                <a16:creationId xmlns:a16="http://schemas.microsoft.com/office/drawing/2014/main" id="{FC4BE66A-F120-4269-AA8A-B9966533F490}"/>
              </a:ext>
            </a:extLst>
          </p:cNvPr>
          <p:cNvSpPr/>
          <p:nvPr/>
        </p:nvSpPr>
        <p:spPr>
          <a:xfrm>
            <a:off x="3541162" y="4048664"/>
            <a:ext cx="1393652" cy="644106"/>
          </a:xfrm>
          <a:custGeom>
            <a:avLst/>
            <a:gdLst>
              <a:gd name="connsiteX0" fmla="*/ 1556 w 1515333"/>
              <a:gd name="connsiteY0" fmla="*/ 0 h 1793228"/>
              <a:gd name="connsiteX1" fmla="*/ 586806 w 1515333"/>
              <a:gd name="connsiteY1" fmla="*/ 0 h 1793228"/>
              <a:gd name="connsiteX2" fmla="*/ 586806 w 1515333"/>
              <a:gd name="connsiteY2" fmla="*/ 350322 h 1793228"/>
              <a:gd name="connsiteX3" fmla="*/ 1515333 w 1515333"/>
              <a:gd name="connsiteY3" fmla="*/ 350322 h 1793228"/>
              <a:gd name="connsiteX4" fmla="*/ 1515333 w 1515333"/>
              <a:gd name="connsiteY4" fmla="*/ 1793228 h 1793228"/>
              <a:gd name="connsiteX5" fmla="*/ 0 w 1515333"/>
              <a:gd name="connsiteY5" fmla="*/ 1793228 h 1793228"/>
              <a:gd name="connsiteX6" fmla="*/ 0 w 1515333"/>
              <a:gd name="connsiteY6" fmla="*/ 350322 h 1793228"/>
              <a:gd name="connsiteX7" fmla="*/ 1556 w 1515333"/>
              <a:gd name="connsiteY7" fmla="*/ 350322 h 1793228"/>
              <a:gd name="connsiteX0" fmla="*/ 1556 w 1515333"/>
              <a:gd name="connsiteY0" fmla="*/ 2859 h 1796087"/>
              <a:gd name="connsiteX1" fmla="*/ 586806 w 1515333"/>
              <a:gd name="connsiteY1" fmla="*/ 2859 h 1796087"/>
              <a:gd name="connsiteX2" fmla="*/ 1510883 w 1515333"/>
              <a:gd name="connsiteY2" fmla="*/ 0 h 1796087"/>
              <a:gd name="connsiteX3" fmla="*/ 1515333 w 1515333"/>
              <a:gd name="connsiteY3" fmla="*/ 353181 h 1796087"/>
              <a:gd name="connsiteX4" fmla="*/ 1515333 w 1515333"/>
              <a:gd name="connsiteY4" fmla="*/ 1796087 h 1796087"/>
              <a:gd name="connsiteX5" fmla="*/ 0 w 1515333"/>
              <a:gd name="connsiteY5" fmla="*/ 1796087 h 1796087"/>
              <a:gd name="connsiteX6" fmla="*/ 0 w 1515333"/>
              <a:gd name="connsiteY6" fmla="*/ 353181 h 1796087"/>
              <a:gd name="connsiteX7" fmla="*/ 1556 w 1515333"/>
              <a:gd name="connsiteY7" fmla="*/ 353181 h 1796087"/>
              <a:gd name="connsiteX8" fmla="*/ 1556 w 1515333"/>
              <a:gd name="connsiteY8" fmla="*/ 2859 h 1796087"/>
              <a:gd name="connsiteX0" fmla="*/ 1556 w 1515333"/>
              <a:gd name="connsiteY0" fmla="*/ 440 h 1793668"/>
              <a:gd name="connsiteX1" fmla="*/ 586806 w 1515333"/>
              <a:gd name="connsiteY1" fmla="*/ 440 h 1793668"/>
              <a:gd name="connsiteX2" fmla="*/ 1510883 w 1515333"/>
              <a:gd name="connsiteY2" fmla="*/ 0 h 1793668"/>
              <a:gd name="connsiteX3" fmla="*/ 1515333 w 1515333"/>
              <a:gd name="connsiteY3" fmla="*/ 350762 h 1793668"/>
              <a:gd name="connsiteX4" fmla="*/ 1515333 w 1515333"/>
              <a:gd name="connsiteY4" fmla="*/ 1793668 h 1793668"/>
              <a:gd name="connsiteX5" fmla="*/ 0 w 1515333"/>
              <a:gd name="connsiteY5" fmla="*/ 1793668 h 1793668"/>
              <a:gd name="connsiteX6" fmla="*/ 0 w 1515333"/>
              <a:gd name="connsiteY6" fmla="*/ 350762 h 1793668"/>
              <a:gd name="connsiteX7" fmla="*/ 1556 w 1515333"/>
              <a:gd name="connsiteY7" fmla="*/ 350762 h 1793668"/>
              <a:gd name="connsiteX8" fmla="*/ 1556 w 1515333"/>
              <a:gd name="connsiteY8" fmla="*/ 440 h 179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333" h="1793668">
                <a:moveTo>
                  <a:pt x="1556" y="440"/>
                </a:moveTo>
                <a:lnTo>
                  <a:pt x="586806" y="440"/>
                </a:lnTo>
                <a:lnTo>
                  <a:pt x="1510883" y="0"/>
                </a:lnTo>
                <a:cubicBezTo>
                  <a:pt x="1512366" y="117727"/>
                  <a:pt x="1513850" y="233035"/>
                  <a:pt x="1515333" y="350762"/>
                </a:cubicBezTo>
                <a:lnTo>
                  <a:pt x="1515333" y="1793668"/>
                </a:lnTo>
                <a:lnTo>
                  <a:pt x="0" y="1793668"/>
                </a:lnTo>
                <a:lnTo>
                  <a:pt x="0" y="350762"/>
                </a:lnTo>
                <a:lnTo>
                  <a:pt x="1556" y="350762"/>
                </a:lnTo>
                <a:lnTo>
                  <a:pt x="1556" y="440"/>
                </a:lnTo>
                <a:close/>
              </a:path>
            </a:pathLst>
          </a:custGeom>
          <a:noFill/>
          <a:ln w="571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AD46FB6-0F09-4E17-8F5F-19B9713C448D}"/>
              </a:ext>
            </a:extLst>
          </p:cNvPr>
          <p:cNvSpPr/>
          <p:nvPr/>
        </p:nvSpPr>
        <p:spPr>
          <a:xfrm>
            <a:off x="3622747" y="4790314"/>
            <a:ext cx="543935" cy="5355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latin typeface="Twinkl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9081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91" grpId="0"/>
      <p:bldP spid="92" grpId="0"/>
      <p:bldP spid="93" grpId="0"/>
      <p:bldP spid="94" grpId="0"/>
      <p:bldP spid="102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EB5578E-3793-4E7A-9104-E5274BA017C6}"/>
              </a:ext>
            </a:extLst>
          </p:cNvPr>
          <p:cNvSpPr/>
          <p:nvPr/>
        </p:nvSpPr>
        <p:spPr bwMode="auto">
          <a:xfrm>
            <a:off x="3582988" y="1212850"/>
            <a:ext cx="4810125" cy="4879975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176E9067-84A7-4992-8976-C52C74F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Short Multiplication</a:t>
            </a:r>
            <a:endParaRPr lang="en-GB" altLang="en-US" sz="3600" dirty="0"/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FC40BF50-03E3-44CC-8B71-6D8FA401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1365250"/>
            <a:ext cx="471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First set your calculation out correctly with one number in each square.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Use a ruler to draw the lines.</a:t>
            </a: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566709BF-9997-4B6F-B8D8-875CF42E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2416175"/>
            <a:ext cx="471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2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Multiply the ones digit by 4.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6 × 4 = 24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2294" name="TextBox 5">
            <a:extLst>
              <a:ext uri="{FF2B5EF4-FFF2-40B4-BE49-F238E27FC236}">
                <a16:creationId xmlns:a16="http://schemas.microsoft.com/office/drawing/2014/main" id="{7AC5D16A-98F1-44BF-99AA-8111EDE0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190875"/>
            <a:ext cx="4718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3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Write the 2 tens in the tens column under the line. You need to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carry this over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the tens column because it represents 20.</a:t>
            </a:r>
          </a:p>
        </p:txBody>
      </p:sp>
      <p:sp>
        <p:nvSpPr>
          <p:cNvPr id="12295" name="TextBox 6">
            <a:extLst>
              <a:ext uri="{FF2B5EF4-FFF2-40B4-BE49-F238E27FC236}">
                <a16:creationId xmlns:a16="http://schemas.microsoft.com/office/drawing/2014/main" id="{C2BF101C-3D78-4D51-BEB3-83A0EC82A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4241800"/>
            <a:ext cx="471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4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Now calculate the tens.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Multiply 5 by 4.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5 × 4 = 20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2296" name="TextBox 7">
            <a:extLst>
              <a:ext uri="{FF2B5EF4-FFF2-40B4-BE49-F238E27FC236}">
                <a16:creationId xmlns:a16="http://schemas.microsoft.com/office/drawing/2014/main" id="{49751148-8CA1-4009-8FF6-B8F2811CB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016500"/>
            <a:ext cx="471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5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Don’t forget to add on the 2 tens that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you carried.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20 + 2 = 22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C4205E-E712-4D2C-9CAA-545A81A85F44}"/>
              </a:ext>
            </a:extLst>
          </p:cNvPr>
          <p:cNvSpPr/>
          <p:nvPr/>
        </p:nvSpPr>
        <p:spPr bwMode="auto">
          <a:xfrm>
            <a:off x="755650" y="1212850"/>
            <a:ext cx="2806700" cy="4879975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1EAE175-5E44-4A22-A1C9-893316BB0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21450"/>
              </p:ext>
            </p:extLst>
          </p:nvPr>
        </p:nvGraphicFramePr>
        <p:xfrm>
          <a:off x="863600" y="1827213"/>
          <a:ext cx="2589213" cy="365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5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86B182-2631-4C61-8228-5A0EEB60AF7B}"/>
              </a:ext>
            </a:extLst>
          </p:cNvPr>
          <p:cNvCxnSpPr/>
          <p:nvPr/>
        </p:nvCxnSpPr>
        <p:spPr>
          <a:xfrm>
            <a:off x="838200" y="3622675"/>
            <a:ext cx="2627313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8993C4-F298-4372-A838-26EBE4FF3412}"/>
              </a:ext>
            </a:extLst>
          </p:cNvPr>
          <p:cNvCxnSpPr/>
          <p:nvPr/>
        </p:nvCxnSpPr>
        <p:spPr>
          <a:xfrm>
            <a:off x="838200" y="4554538"/>
            <a:ext cx="2627313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1">
            <a:extLst>
              <a:ext uri="{FF2B5EF4-FFF2-40B4-BE49-F238E27FC236}">
                <a16:creationId xmlns:a16="http://schemas.microsoft.com/office/drawing/2014/main" id="{2788160D-CB54-4CDB-9668-3A746995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14144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2323" name="TextBox 29">
            <a:extLst>
              <a:ext uri="{FF2B5EF4-FFF2-40B4-BE49-F238E27FC236}">
                <a16:creationId xmlns:a16="http://schemas.microsoft.com/office/drawing/2014/main" id="{9A18D7E0-FDF5-4867-B9E5-E25CA6B0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14144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A9C7CA1-55A2-47A5-966B-223F150B34CF}"/>
              </a:ext>
            </a:extLst>
          </p:cNvPr>
          <p:cNvSpPr/>
          <p:nvPr/>
        </p:nvSpPr>
        <p:spPr bwMode="auto">
          <a:xfrm>
            <a:off x="4572000" y="1212850"/>
            <a:ext cx="3821113" cy="4879975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07A2B762-1B48-4345-9972-9ED07AA6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Short Multiplication</a:t>
            </a:r>
            <a:endParaRPr lang="en-GB" altLang="en-US" sz="3600" dirty="0"/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808C13AA-69F3-42AD-9F5C-7EB58DB8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1322388"/>
            <a:ext cx="3563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Always remember to think about your answer and check it if you’re not sure it looks correct.</a:t>
            </a: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97C99848-94D8-442F-8555-CE9FC1C8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2319338"/>
            <a:ext cx="3563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You might be able to check it mentally or you could use the grid method or expanded method.</a:t>
            </a: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95AFC537-CD59-41DD-AE2B-738F3FC1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316288"/>
            <a:ext cx="37973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56 ×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50 × 4 = 200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1400" dirty="0">
                <a:solidFill>
                  <a:schemeClr val="tx1"/>
                </a:solidFill>
                <a:latin typeface="Twinkl" pitchFamily="2" charset="0"/>
              </a:rPr>
              <a:t>(Use Multiplication Magic)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6 × 4 = 24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1400" dirty="0">
                <a:solidFill>
                  <a:schemeClr val="tx1"/>
                </a:solidFill>
                <a:latin typeface="Twinkl" pitchFamily="2" charset="0"/>
              </a:rPr>
              <a:t>(Use times tables knowledge)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200 + 24 = 224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73112-51CB-4B0D-A4D5-668C6A67939D}"/>
              </a:ext>
            </a:extLst>
          </p:cNvPr>
          <p:cNvSpPr/>
          <p:nvPr/>
        </p:nvSpPr>
        <p:spPr bwMode="auto">
          <a:xfrm>
            <a:off x="755650" y="1212850"/>
            <a:ext cx="3821113" cy="4879975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ABA131D-9514-43A8-9786-B24EE183A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91219"/>
              </p:ext>
            </p:extLst>
          </p:nvPr>
        </p:nvGraphicFramePr>
        <p:xfrm>
          <a:off x="1371600" y="1827213"/>
          <a:ext cx="2589213" cy="365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5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6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5400" b="1" dirty="0">
                          <a:solidFill>
                            <a:schemeClr val="tx1"/>
                          </a:solidFill>
                          <a:latin typeface="Twinkl" pitchFamily="2" charset="0"/>
                        </a:rPr>
                        <a:t>×</a:t>
                      </a:r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4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ysClr val="windowText" lastClr="000000"/>
                          </a:solidFill>
                          <a:latin typeface="Twinkl" pitchFamily="2" charset="0"/>
                        </a:rPr>
                        <a:t>2</a:t>
                      </a: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400" b="1" dirty="0">
                        <a:solidFill>
                          <a:sysClr val="windowText" lastClr="000000"/>
                        </a:solidFill>
                        <a:latin typeface="Twinkl" pitchFamily="2" charset="0"/>
                      </a:endParaRPr>
                    </a:p>
                  </a:txBody>
                  <a:tcPr marL="83013" marR="83013" marT="41491" marB="414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C2CEB-2B52-4AD0-9A99-EAF2CE26FFEF}"/>
              </a:ext>
            </a:extLst>
          </p:cNvPr>
          <p:cNvCxnSpPr/>
          <p:nvPr/>
        </p:nvCxnSpPr>
        <p:spPr>
          <a:xfrm>
            <a:off x="1352550" y="3622675"/>
            <a:ext cx="2627313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4DAFBF-547F-43C9-B08C-DAC97087B622}"/>
              </a:ext>
            </a:extLst>
          </p:cNvPr>
          <p:cNvCxnSpPr/>
          <p:nvPr/>
        </p:nvCxnSpPr>
        <p:spPr>
          <a:xfrm>
            <a:off x="1352550" y="4554538"/>
            <a:ext cx="2627313" cy="0"/>
          </a:xfrm>
          <a:prstGeom prst="line">
            <a:avLst/>
          </a:prstGeom>
          <a:ln w="76200">
            <a:solidFill>
              <a:srgbClr val="236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4" name="TextBox 1">
            <a:extLst>
              <a:ext uri="{FF2B5EF4-FFF2-40B4-BE49-F238E27FC236}">
                <a16:creationId xmlns:a16="http://schemas.microsoft.com/office/drawing/2014/main" id="{E60916D9-8088-42D4-B95D-C8879646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14144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</a:t>
            </a:r>
          </a:p>
        </p:txBody>
      </p:sp>
      <p:sp>
        <p:nvSpPr>
          <p:cNvPr id="13345" name="TextBox 29">
            <a:extLst>
              <a:ext uri="{FF2B5EF4-FFF2-40B4-BE49-F238E27FC236}">
                <a16:creationId xmlns:a16="http://schemas.microsoft.com/office/drawing/2014/main" id="{5A84EC1F-5BE3-4B36-B841-B2A4C973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14144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27136-7805-4F9B-916B-FE3A7B03CDFC}"/>
              </a:ext>
            </a:extLst>
          </p:cNvPr>
          <p:cNvSpPr/>
          <p:nvPr/>
        </p:nvSpPr>
        <p:spPr bwMode="auto">
          <a:xfrm>
            <a:off x="755650" y="1212850"/>
            <a:ext cx="7632700" cy="3875088"/>
          </a:xfrm>
          <a:prstGeom prst="rect">
            <a:avLst/>
          </a:prstGeom>
          <a:solidFill>
            <a:srgbClr val="C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id="{C18BB3E6-236F-4D64-B4CD-39E03D99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Your Turn Now</a:t>
            </a:r>
            <a:endParaRPr lang="en-GB" altLang="en-US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38E50-50E5-4087-8227-FA3AE7D6F8BA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5138738"/>
            <a:ext cx="7632700" cy="454025"/>
            <a:chOff x="753269" y="5138738"/>
            <a:chExt cx="7632700" cy="4540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5591A8-C568-4ADC-A97E-8B33314B199F}"/>
                </a:ext>
              </a:extLst>
            </p:cNvPr>
            <p:cNvSpPr/>
            <p:nvPr/>
          </p:nvSpPr>
          <p:spPr bwMode="auto">
            <a:xfrm>
              <a:off x="753269" y="5138738"/>
              <a:ext cx="7632700" cy="454025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4348" name="Rectangle 1">
              <a:extLst>
                <a:ext uri="{FF2B5EF4-FFF2-40B4-BE49-F238E27FC236}">
                  <a16:creationId xmlns:a16="http://schemas.microsoft.com/office/drawing/2014/main" id="{967B850B-D206-45EA-87CC-A4C9A9AE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269" y="5180806"/>
              <a:ext cx="7632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How will you set the third problem out?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63223-358A-487D-8A98-E54898A43B80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5638800"/>
            <a:ext cx="7637462" cy="454025"/>
            <a:chOff x="750888" y="5638800"/>
            <a:chExt cx="7637462" cy="454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0B56F8-C8BD-441F-AC47-8FE55E9CBD7C}"/>
                </a:ext>
              </a:extLst>
            </p:cNvPr>
            <p:cNvSpPr/>
            <p:nvPr/>
          </p:nvSpPr>
          <p:spPr bwMode="auto">
            <a:xfrm>
              <a:off x="750888" y="5638800"/>
              <a:ext cx="7632700" cy="454025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C8D66E-E762-46BC-8348-3EE01B12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5678488"/>
              <a:ext cx="7632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Remember that 8 × 72 is the same as 72 × 8.</a:t>
              </a:r>
            </a:p>
          </p:txBody>
        </p:sp>
      </p:grpSp>
      <p:sp>
        <p:nvSpPr>
          <p:cNvPr id="14342" name="TextBox 2">
            <a:extLst>
              <a:ext uri="{FF2B5EF4-FFF2-40B4-BE49-F238E27FC236}">
                <a16:creationId xmlns:a16="http://schemas.microsoft.com/office/drawing/2014/main" id="{EA0AE517-5333-40F6-ABC7-5D5E1A20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08125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/>
            </a:pP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45 × 3 =</a:t>
            </a:r>
          </a:p>
        </p:txBody>
      </p:sp>
      <p:sp>
        <p:nvSpPr>
          <p:cNvPr id="14346" name="TextBox 19">
            <a:extLst>
              <a:ext uri="{FF2B5EF4-FFF2-40B4-BE49-F238E27FC236}">
                <a16:creationId xmlns:a16="http://schemas.microsoft.com/office/drawing/2014/main" id="{210F1EEA-FA19-4CC4-A6BA-91D9CF2D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084638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3"/>
            </a:pP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8 × 72 =</a:t>
            </a:r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D4DA2261-F3CC-449D-93B7-6AE8372A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797175"/>
            <a:ext cx="72231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Sassoon Infant Md" panose="02000603050000020003" pitchFamily="50" charset="0"/>
              <a:buAutoNum type="arabicPeriod" startAt="2"/>
            </a:pPr>
            <a:r>
              <a:rPr lang="en-GB" altLang="en-US" sz="4000" dirty="0">
                <a:latin typeface="Twinkl" pitchFamily="2" charset="0"/>
              </a:rPr>
              <a:t>89 </a:t>
            </a:r>
            <a:r>
              <a:rPr lang="en-GB" altLang="en-US" sz="4000" dirty="0">
                <a:solidFill>
                  <a:schemeClr val="tx1"/>
                </a:solidFill>
                <a:latin typeface="Twinkl" pitchFamily="2" charset="0"/>
              </a:rPr>
              <a:t>×</a:t>
            </a:r>
            <a:r>
              <a:rPr lang="en-GB" altLang="en-US" sz="4000" dirty="0">
                <a:latin typeface="Twinkl" pitchFamily="2" charset="0"/>
              </a:rPr>
              <a:t> 4 =</a:t>
            </a:r>
            <a:endParaRPr lang="en-GB" altLang="en-US" sz="2400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597</Words>
  <Application>Microsoft Office PowerPoint</Application>
  <PresentationFormat>On-screen Show (4:3)</PresentationFormat>
  <Paragraphs>189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Sassoon Infant Rg</vt:lpstr>
      <vt:lpstr>Twinkl</vt:lpstr>
      <vt:lpstr>Tuffy</vt:lpstr>
      <vt:lpstr>Calibri</vt:lpstr>
      <vt:lpstr>BPreplay</vt:lpstr>
      <vt:lpstr>Arial</vt:lpstr>
      <vt:lpstr>Sassoon Infant Md</vt:lpstr>
      <vt:lpstr>Office Theme</vt:lpstr>
      <vt:lpstr>Maths</vt:lpstr>
      <vt:lpstr>Short Multiplication</vt:lpstr>
      <vt:lpstr>PowerPoint Presentation</vt:lpstr>
      <vt:lpstr>Beat the Clock</vt:lpstr>
      <vt:lpstr>Beat the Clock</vt:lpstr>
      <vt:lpstr>Short Multiplication</vt:lpstr>
      <vt:lpstr>Short Multiplication</vt:lpstr>
      <vt:lpstr>Short Multiplication</vt:lpstr>
      <vt:lpstr>Your Turn Now</vt:lpstr>
      <vt:lpstr>Answers</vt:lpstr>
      <vt:lpstr>Multiplication Activities</vt:lpstr>
      <vt:lpstr>PowerPoint Presentation</vt:lpstr>
      <vt:lpstr>Check Your 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Maurice Stubbs</cp:lastModifiedBy>
  <cp:revision>174</cp:revision>
  <dcterms:created xsi:type="dcterms:W3CDTF">2014-10-01T16:09:27Z</dcterms:created>
  <dcterms:modified xsi:type="dcterms:W3CDTF">2019-11-27T10:04:00Z</dcterms:modified>
</cp:coreProperties>
</file>