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5" d="100"/>
          <a:sy n="55" d="100"/>
        </p:scale>
        <p:origin x="1338" y="45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75895-E6FD-4C6D-ABB8-20F8338075A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0589A8E-5BD2-4496-B00D-2C4408A32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70A44C6-2033-4C68-B41C-199566D927F1}"/>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724AA803-AF36-4F66-89E0-998EF4B38C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ECD100-8F4C-4FC6-A55F-3C670C64FFBF}"/>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195148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EA81-04D4-498C-94B2-D7C0938B4FD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9670EE-B234-4410-8A64-8C2A84FC4B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BF65ECE-36D4-4938-BB02-36F94C7201A0}"/>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7EC65543-7D48-4389-A4C8-C70F5C61A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BBB700-B5EE-47EB-991B-22853423E867}"/>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171535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578D25B-0971-47A3-BAF3-4A478559247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8B607C-6DCA-4A7B-9F83-BFF7C5E377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E98757-416B-499F-81C0-16CA7C34A934}"/>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79337028-18FE-4EFF-B0DC-7C5667333BE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41668D-667A-4730-A687-FFDD7AF80EF9}"/>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4153812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2673D-A595-4065-BF4A-B58AE0AE3C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9866C0-E53E-4817-8391-9331506D71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6E6FC4B-BA1B-4D37-94C4-2CD5A76D4E25}"/>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7203ADFF-32D1-48BC-BE3A-F86AAB9A878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09331-9714-4062-A96C-5DFFB6F6ED75}"/>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1205183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EA704-C0BF-45B3-A08C-3D1BBE220B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045E8FE-5D56-46B6-8F5B-DC7738E37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F97445F-CDF5-4518-B42E-6787344F4F68}"/>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61E12B1D-1001-4035-9A71-85B3A27BE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5877FA-6E81-49FD-8500-D0C17C01A04E}"/>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3415910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CA00A-D282-421E-A8C1-E7BB2BE32EC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165B10-22DE-48E9-9D10-C4774DDB92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D51E359-D665-463B-8739-6CD17A45B89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5E56F60-00E6-4592-943F-25E13FCEC11A}"/>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6" name="Footer Placeholder 5">
            <a:extLst>
              <a:ext uri="{FF2B5EF4-FFF2-40B4-BE49-F238E27FC236}">
                <a16:creationId xmlns:a16="http://schemas.microsoft.com/office/drawing/2014/main" id="{B02E615D-88BB-4E4C-A348-9992A729AE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13C9A3-8074-4F2E-BE07-5E411DCF6F24}"/>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1708989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638794-A8F9-4516-9BC8-D03B14CCE8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87E1B80-37B9-4127-804C-F340E249A5D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E12ABE2-A94C-4089-9F5C-7C6346CCA3E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DDF439E-6D79-4C11-BB9C-ED34972AAE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24F470-6F5B-4F44-8FFE-E261DCEB2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FB520AB-583E-40EF-BE15-79713CE37A39}"/>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8" name="Footer Placeholder 7">
            <a:extLst>
              <a:ext uri="{FF2B5EF4-FFF2-40B4-BE49-F238E27FC236}">
                <a16:creationId xmlns:a16="http://schemas.microsoft.com/office/drawing/2014/main" id="{60CBBE6B-D301-44AB-8416-45F30A8FBB0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62560FD-F104-4BD0-9EE7-E4C4880FB44D}"/>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1620325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12F74-CFBE-4C62-9217-E78D875F09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CFD7F32-D924-4495-A36D-402D13A94102}"/>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4" name="Footer Placeholder 3">
            <a:extLst>
              <a:ext uri="{FF2B5EF4-FFF2-40B4-BE49-F238E27FC236}">
                <a16:creationId xmlns:a16="http://schemas.microsoft.com/office/drawing/2014/main" id="{0BFFFE0C-812E-4AAB-BA89-50A344C129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5FF6CD9-4189-4AFC-802C-EE002FD80437}"/>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2285593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312AD4-E246-4E3C-B258-8B87BA3E3788}"/>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3" name="Footer Placeholder 2">
            <a:extLst>
              <a:ext uri="{FF2B5EF4-FFF2-40B4-BE49-F238E27FC236}">
                <a16:creationId xmlns:a16="http://schemas.microsoft.com/office/drawing/2014/main" id="{FD325CCB-6D46-48DE-85B1-A0AE788D9C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B8DA9F5-C27E-4780-9493-83F43CE53543}"/>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3901896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D53F1-F72C-4D4B-8A12-D88BA1E97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9A71B57-40AD-4456-A021-6828CB1675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18A3797-8121-4AD8-8DC6-9983D9D1E6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41232F-FD06-4A9F-98A3-40F40FBE42F4}"/>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6" name="Footer Placeholder 5">
            <a:extLst>
              <a:ext uri="{FF2B5EF4-FFF2-40B4-BE49-F238E27FC236}">
                <a16:creationId xmlns:a16="http://schemas.microsoft.com/office/drawing/2014/main" id="{AB676E0F-4259-4C3A-8E12-06DEF19679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85CBFC5-0FEB-4515-A91D-C0AC32F4622B}"/>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30103699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6FE7F-15AA-4771-A297-87A18A79D85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AB977D6-FFA7-45F2-B715-53A2CB5603E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43B237B0-F18B-4B9F-8FFD-6447541B99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2226AE-FD78-41BD-B26A-C8DD7E2F7DD5}"/>
              </a:ext>
            </a:extLst>
          </p:cNvPr>
          <p:cNvSpPr>
            <a:spLocks noGrp="1"/>
          </p:cNvSpPr>
          <p:nvPr>
            <p:ph type="dt" sz="half" idx="10"/>
          </p:nvPr>
        </p:nvSpPr>
        <p:spPr/>
        <p:txBody>
          <a:bodyPr/>
          <a:lstStyle/>
          <a:p>
            <a:fld id="{CEA39229-3660-4D33-BA96-D88C953D62EC}" type="datetimeFigureOut">
              <a:rPr lang="en-GB" smtClean="0"/>
              <a:t>02/06/2020</a:t>
            </a:fld>
            <a:endParaRPr lang="en-GB"/>
          </a:p>
        </p:txBody>
      </p:sp>
      <p:sp>
        <p:nvSpPr>
          <p:cNvPr id="6" name="Footer Placeholder 5">
            <a:extLst>
              <a:ext uri="{FF2B5EF4-FFF2-40B4-BE49-F238E27FC236}">
                <a16:creationId xmlns:a16="http://schemas.microsoft.com/office/drawing/2014/main" id="{0981A023-9F76-4548-AA29-C946137EAF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677625-117E-4FAA-95B3-F2E623B0558A}"/>
              </a:ext>
            </a:extLst>
          </p:cNvPr>
          <p:cNvSpPr>
            <a:spLocks noGrp="1"/>
          </p:cNvSpPr>
          <p:nvPr>
            <p:ph type="sldNum" sz="quarter" idx="12"/>
          </p:nvPr>
        </p:nvSpPr>
        <p:spPr/>
        <p:txBody>
          <a:bodyPr/>
          <a:lstStyle/>
          <a:p>
            <a:fld id="{E073E0F9-2608-4F64-92B4-9C40FA18964B}" type="slidenum">
              <a:rPr lang="en-GB" smtClean="0"/>
              <a:t>‹#›</a:t>
            </a:fld>
            <a:endParaRPr lang="en-GB"/>
          </a:p>
        </p:txBody>
      </p:sp>
    </p:spTree>
    <p:extLst>
      <p:ext uri="{BB962C8B-B14F-4D97-AF65-F5344CB8AC3E}">
        <p14:creationId xmlns:p14="http://schemas.microsoft.com/office/powerpoint/2010/main" val="2702923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53D3705-93F1-4B2D-9A6D-B90C6ACDF1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C77ED3B-1678-424E-AA0B-E299F00CE8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81484EF-7EF0-4E3F-89DA-5BCC4EC519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A39229-3660-4D33-BA96-D88C953D62EC}" type="datetimeFigureOut">
              <a:rPr lang="en-GB" smtClean="0"/>
              <a:t>02/06/2020</a:t>
            </a:fld>
            <a:endParaRPr lang="en-GB"/>
          </a:p>
        </p:txBody>
      </p:sp>
      <p:sp>
        <p:nvSpPr>
          <p:cNvPr id="5" name="Footer Placeholder 4">
            <a:extLst>
              <a:ext uri="{FF2B5EF4-FFF2-40B4-BE49-F238E27FC236}">
                <a16:creationId xmlns:a16="http://schemas.microsoft.com/office/drawing/2014/main" id="{61F1B904-B13B-440D-A620-738D42E9A6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FA2F84B-FB29-4034-8072-809B00171F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3E0F9-2608-4F64-92B4-9C40FA18964B}" type="slidenum">
              <a:rPr lang="en-GB" smtClean="0"/>
              <a:t>‹#›</a:t>
            </a:fld>
            <a:endParaRPr lang="en-GB"/>
          </a:p>
        </p:txBody>
      </p:sp>
    </p:spTree>
    <p:extLst>
      <p:ext uri="{BB962C8B-B14F-4D97-AF65-F5344CB8AC3E}">
        <p14:creationId xmlns:p14="http://schemas.microsoft.com/office/powerpoint/2010/main" val="3051119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9C860EE-1856-4748-A6BA-A07FBAAC146F}"/>
              </a:ext>
            </a:extLst>
          </p:cNvPr>
          <p:cNvPicPr>
            <a:picLocks noChangeAspect="1"/>
          </p:cNvPicPr>
          <p:nvPr/>
        </p:nvPicPr>
        <p:blipFill rotWithShape="1">
          <a:blip r:embed="rId2">
            <a:alphaModFix amt="50000"/>
          </a:blip>
          <a:srcRect b="442"/>
          <a:stretch/>
        </p:blipFill>
        <p:spPr>
          <a:xfrm>
            <a:off x="20" y="1"/>
            <a:ext cx="12191980" cy="6857999"/>
          </a:xfrm>
          <a:prstGeom prst="rect">
            <a:avLst/>
          </a:prstGeom>
        </p:spPr>
      </p:pic>
      <p:sp>
        <p:nvSpPr>
          <p:cNvPr id="4" name="TextBox 3">
            <a:extLst>
              <a:ext uri="{FF2B5EF4-FFF2-40B4-BE49-F238E27FC236}">
                <a16:creationId xmlns:a16="http://schemas.microsoft.com/office/drawing/2014/main" id="{41F59FC4-D778-4CB8-97ED-72F8B908812C}"/>
              </a:ext>
            </a:extLst>
          </p:cNvPr>
          <p:cNvSpPr txBox="1"/>
          <p:nvPr/>
        </p:nvSpPr>
        <p:spPr>
          <a:xfrm>
            <a:off x="1524000" y="-298475"/>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FFFFFF"/>
                </a:solidFill>
                <a:latin typeface="Algerian" panose="04020705040A02060702" pitchFamily="82" charset="0"/>
                <a:ea typeface="+mj-ea"/>
                <a:cs typeface="+mj-cs"/>
              </a:rPr>
              <a:t>Olympic Games 2020 Tokyo </a:t>
            </a:r>
          </a:p>
        </p:txBody>
      </p:sp>
      <p:sp>
        <p:nvSpPr>
          <p:cNvPr id="5" name="TextBox 4">
            <a:extLst>
              <a:ext uri="{FF2B5EF4-FFF2-40B4-BE49-F238E27FC236}">
                <a16:creationId xmlns:a16="http://schemas.microsoft.com/office/drawing/2014/main" id="{AE8E68F0-EE1E-4F91-8609-470CDE4E1CC4}"/>
              </a:ext>
            </a:extLst>
          </p:cNvPr>
          <p:cNvSpPr txBox="1"/>
          <p:nvPr/>
        </p:nvSpPr>
        <p:spPr>
          <a:xfrm>
            <a:off x="1674055" y="5289453"/>
            <a:ext cx="8510954" cy="923330"/>
          </a:xfrm>
          <a:prstGeom prst="rect">
            <a:avLst/>
          </a:prstGeom>
          <a:noFill/>
        </p:spPr>
        <p:txBody>
          <a:bodyPr wrap="square" rtlCol="0">
            <a:spAutoFit/>
          </a:bodyPr>
          <a:lstStyle/>
          <a:p>
            <a:pPr algn="ctr">
              <a:spcAft>
                <a:spcPts val="600"/>
              </a:spcAft>
            </a:pPr>
            <a:r>
              <a:rPr lang="en-GB" sz="5400" dirty="0">
                <a:latin typeface="Algerian" panose="04020705040A02060702" pitchFamily="82" charset="0"/>
              </a:rPr>
              <a:t>Venues and capacities </a:t>
            </a:r>
          </a:p>
        </p:txBody>
      </p:sp>
      <p:sp>
        <p:nvSpPr>
          <p:cNvPr id="2" name="Rectangle 1">
            <a:extLst>
              <a:ext uri="{FF2B5EF4-FFF2-40B4-BE49-F238E27FC236}">
                <a16:creationId xmlns:a16="http://schemas.microsoft.com/office/drawing/2014/main" id="{B4D1D803-22CF-4770-A425-6485C1309A81}"/>
              </a:ext>
            </a:extLst>
          </p:cNvPr>
          <p:cNvSpPr/>
          <p:nvPr/>
        </p:nvSpPr>
        <p:spPr>
          <a:xfrm>
            <a:off x="-5871" y="1548855"/>
            <a:ext cx="3059723" cy="3539430"/>
          </a:xfrm>
          <a:prstGeom prst="rect">
            <a:avLst/>
          </a:prstGeom>
        </p:spPr>
        <p:txBody>
          <a:bodyPr wrap="square">
            <a:spAutoFit/>
          </a:bodyPr>
          <a:lstStyle/>
          <a:p>
            <a:r>
              <a:rPr lang="en-GB" sz="3200" dirty="0">
                <a:latin typeface="arial" panose="020B0604020202020204" pitchFamily="34" charset="0"/>
              </a:rPr>
              <a:t>New Tokyo </a:t>
            </a:r>
            <a:r>
              <a:rPr lang="en-GB" sz="3200" b="1" dirty="0">
                <a:latin typeface="arial" panose="020B0604020202020204" pitchFamily="34" charset="0"/>
              </a:rPr>
              <a:t>2020 Olympic dates</a:t>
            </a:r>
            <a:r>
              <a:rPr lang="en-GB" sz="3200" dirty="0">
                <a:latin typeface="arial" panose="020B0604020202020204" pitchFamily="34" charset="0"/>
              </a:rPr>
              <a:t> will be 23 July to 8 August 2021 due to Covid-19</a:t>
            </a:r>
            <a:endParaRPr lang="en-GB" sz="3200" dirty="0"/>
          </a:p>
        </p:txBody>
      </p:sp>
    </p:spTree>
    <p:extLst>
      <p:ext uri="{BB962C8B-B14F-4D97-AF65-F5344CB8AC3E}">
        <p14:creationId xmlns:p14="http://schemas.microsoft.com/office/powerpoint/2010/main" val="2099518209"/>
      </p:ext>
    </p:extLst>
  </p:cSld>
  <p:clrMapOvr>
    <a:overrideClrMapping bg1="dk1" tx1="lt1" bg2="dk2" tx2="lt2" accent1="accent1" accent2="accent2" accent3="accent3" accent4="accent4" accent5="accent5" accent6="accent6" hlink="hlink" folHlink="folHlink"/>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B41CE11-9759-4CAB-A45B-B9C30184F8C1}"/>
              </a:ext>
            </a:extLst>
          </p:cNvPr>
          <p:cNvPicPr>
            <a:picLocks noChangeAspect="1"/>
          </p:cNvPicPr>
          <p:nvPr/>
        </p:nvPicPr>
        <p:blipFill rotWithShape="1">
          <a:blip r:embed="rId2">
            <a:alphaModFix amt="50000"/>
          </a:blip>
          <a:srcRect l="2738" r="4372" b="-1"/>
          <a:stretch/>
        </p:blipFill>
        <p:spPr>
          <a:xfrm>
            <a:off x="20" y="-1"/>
            <a:ext cx="12191980" cy="6857999"/>
          </a:xfrm>
          <a:prstGeom prst="rect">
            <a:avLst/>
          </a:prstGeom>
        </p:spPr>
      </p:pic>
      <p:sp>
        <p:nvSpPr>
          <p:cNvPr id="2" name="Rectangle 1">
            <a:extLst>
              <a:ext uri="{FF2B5EF4-FFF2-40B4-BE49-F238E27FC236}">
                <a16:creationId xmlns:a16="http://schemas.microsoft.com/office/drawing/2014/main" id="{7EFCF9B8-7CA4-4956-BC14-3CD437743CBC}"/>
              </a:ext>
            </a:extLst>
          </p:cNvPr>
          <p:cNvSpPr/>
          <p:nvPr/>
        </p:nvSpPr>
        <p:spPr>
          <a:xfrm>
            <a:off x="1524000" y="-1747447"/>
            <a:ext cx="914400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000" dirty="0">
                <a:solidFill>
                  <a:srgbClr val="FFFFFF"/>
                </a:solidFill>
                <a:latin typeface="Algerian" panose="04020705040A02060702" pitchFamily="82" charset="0"/>
                <a:ea typeface="+mj-ea"/>
                <a:cs typeface="+mj-cs"/>
              </a:rPr>
              <a:t>Olympic Stadium</a:t>
            </a:r>
          </a:p>
        </p:txBody>
      </p:sp>
      <p:sp>
        <p:nvSpPr>
          <p:cNvPr id="4" name="TextBox 3">
            <a:extLst>
              <a:ext uri="{FF2B5EF4-FFF2-40B4-BE49-F238E27FC236}">
                <a16:creationId xmlns:a16="http://schemas.microsoft.com/office/drawing/2014/main" id="{B7BDB7FA-C6C3-4BFD-A32F-3D6B366CF6CC}"/>
              </a:ext>
            </a:extLst>
          </p:cNvPr>
          <p:cNvSpPr txBox="1"/>
          <p:nvPr/>
        </p:nvSpPr>
        <p:spPr>
          <a:xfrm>
            <a:off x="323557" y="1758462"/>
            <a:ext cx="6260123" cy="646331"/>
          </a:xfrm>
          <a:prstGeom prst="rect">
            <a:avLst/>
          </a:prstGeom>
          <a:noFill/>
        </p:spPr>
        <p:txBody>
          <a:bodyPr wrap="square" rtlCol="0">
            <a:spAutoFit/>
          </a:bodyPr>
          <a:lstStyle/>
          <a:p>
            <a:r>
              <a:rPr lang="en-GB" sz="3600" dirty="0">
                <a:latin typeface="Algerian" panose="04020705040A02060702" pitchFamily="82" charset="0"/>
              </a:rPr>
              <a:t>Capacity: 68000</a:t>
            </a:r>
          </a:p>
        </p:txBody>
      </p:sp>
      <p:sp>
        <p:nvSpPr>
          <p:cNvPr id="5" name="Rectangle 4">
            <a:extLst>
              <a:ext uri="{FF2B5EF4-FFF2-40B4-BE49-F238E27FC236}">
                <a16:creationId xmlns:a16="http://schemas.microsoft.com/office/drawing/2014/main" id="{336B4CEC-19B8-47F6-875E-6F23FF5BA61F}"/>
              </a:ext>
            </a:extLst>
          </p:cNvPr>
          <p:cNvSpPr/>
          <p:nvPr/>
        </p:nvSpPr>
        <p:spPr>
          <a:xfrm>
            <a:off x="323557" y="3105832"/>
            <a:ext cx="9794669" cy="646331"/>
          </a:xfrm>
          <a:prstGeom prst="rect">
            <a:avLst/>
          </a:prstGeom>
        </p:spPr>
        <p:txBody>
          <a:bodyPr wrap="none">
            <a:spAutoFit/>
          </a:bodyPr>
          <a:lstStyle/>
          <a:p>
            <a:r>
              <a:rPr lang="en-US" sz="3600" dirty="0">
                <a:latin typeface="Algerian" panose="04020705040A02060702" pitchFamily="82" charset="0"/>
              </a:rPr>
              <a:t>Olympic Opening and Closing Ceremonies</a:t>
            </a:r>
            <a:endParaRPr lang="en-GB" sz="3600" dirty="0">
              <a:latin typeface="Algerian" panose="04020705040A02060702" pitchFamily="82" charset="0"/>
            </a:endParaRPr>
          </a:p>
        </p:txBody>
      </p:sp>
      <p:sp>
        <p:nvSpPr>
          <p:cNvPr id="6" name="Rectangle 5">
            <a:extLst>
              <a:ext uri="{FF2B5EF4-FFF2-40B4-BE49-F238E27FC236}">
                <a16:creationId xmlns:a16="http://schemas.microsoft.com/office/drawing/2014/main" id="{14B6EE4F-A51C-4EAD-9C57-6398799E8EF6}"/>
              </a:ext>
            </a:extLst>
          </p:cNvPr>
          <p:cNvSpPr/>
          <p:nvPr/>
        </p:nvSpPr>
        <p:spPr>
          <a:xfrm>
            <a:off x="-19" y="4549676"/>
            <a:ext cx="12191999" cy="2308324"/>
          </a:xfrm>
          <a:prstGeom prst="rect">
            <a:avLst/>
          </a:prstGeom>
        </p:spPr>
        <p:txBody>
          <a:bodyPr wrap="square">
            <a:spAutoFit/>
          </a:bodyPr>
          <a:lstStyle/>
          <a:p>
            <a:r>
              <a:rPr lang="en-GB" sz="2400" dirty="0">
                <a:latin typeface="Algerian" panose="04020705040A02060702" pitchFamily="82" charset="0"/>
              </a:rPr>
              <a:t>The National Stadium was used as the main stadium for the Tokyo 1964 Olympic Games, and is currently being rebuilt as a brand new stadium for the Tokyo 2020 Games. The Opening and Closing ceremonies of the Tokyo 2020 Games will be held here along with athletics events and football matches. After the 2020 Games are over, the stadium will be used for sporting and cultural events</a:t>
            </a:r>
            <a:r>
              <a:rPr lang="en-GB" dirty="0"/>
              <a:t>.</a:t>
            </a:r>
          </a:p>
        </p:txBody>
      </p:sp>
    </p:spTree>
    <p:extLst>
      <p:ext uri="{BB962C8B-B14F-4D97-AF65-F5344CB8AC3E}">
        <p14:creationId xmlns:p14="http://schemas.microsoft.com/office/powerpoint/2010/main" val="14257948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56" presetClass="entr" presetSubtype="0" fill="hold" grpId="0" nodeType="clickEffect">
                                  <p:stCondLst>
                                    <p:cond delay="0"/>
                                  </p:stCondLst>
                                  <p:iterate type="lt">
                                    <p:tmPct val="10000"/>
                                  </p:iterate>
                                  <p:childTnLst>
                                    <p:set>
                                      <p:cBhvr>
                                        <p:cTn id="34" dur="1" fill="hold">
                                          <p:stCondLst>
                                            <p:cond delay="0"/>
                                          </p:stCondLst>
                                        </p:cTn>
                                        <p:tgtEl>
                                          <p:spTgt spid="6"/>
                                        </p:tgtEl>
                                        <p:attrNameLst>
                                          <p:attrName>style.visibility</p:attrName>
                                        </p:attrNameLst>
                                      </p:cBhvr>
                                      <p:to>
                                        <p:strVal val="visible"/>
                                      </p:to>
                                    </p:set>
                                    <p:anim by="(-#ppt_w*2)" calcmode="lin" valueType="num">
                                      <p:cBhvr rctx="PPT">
                                        <p:cTn id="35" dur="500" autoRev="1" fill="hold">
                                          <p:stCondLst>
                                            <p:cond delay="0"/>
                                          </p:stCondLst>
                                        </p:cTn>
                                        <p:tgtEl>
                                          <p:spTgt spid="6"/>
                                        </p:tgtEl>
                                        <p:attrNameLst>
                                          <p:attrName>ppt_w</p:attrName>
                                        </p:attrNameLst>
                                      </p:cBhvr>
                                    </p:anim>
                                    <p:anim by="(#ppt_w*0.50)" calcmode="lin" valueType="num">
                                      <p:cBhvr>
                                        <p:cTn id="36" dur="500" decel="50000" autoRev="1" fill="hold">
                                          <p:stCondLst>
                                            <p:cond delay="0"/>
                                          </p:stCondLst>
                                        </p:cTn>
                                        <p:tgtEl>
                                          <p:spTgt spid="6"/>
                                        </p:tgtEl>
                                        <p:attrNameLst>
                                          <p:attrName>ppt_x</p:attrName>
                                        </p:attrNameLst>
                                      </p:cBhvr>
                                    </p:anim>
                                    <p:anim from="(-#ppt_h/2)" to="(#ppt_y)" calcmode="lin" valueType="num">
                                      <p:cBhvr>
                                        <p:cTn id="37" dur="1000" fill="hold">
                                          <p:stCondLst>
                                            <p:cond delay="0"/>
                                          </p:stCondLst>
                                        </p:cTn>
                                        <p:tgtEl>
                                          <p:spTgt spid="6"/>
                                        </p:tgtEl>
                                        <p:attrNameLst>
                                          <p:attrName>ppt_y</p:attrName>
                                        </p:attrNameLst>
                                      </p:cBhvr>
                                    </p:anim>
                                    <p:animRot by="21600000">
                                      <p:cBhvr>
                                        <p:cTn id="38"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8819BB-D888-4F98-9941-C1CF7F66E973}"/>
              </a:ext>
            </a:extLst>
          </p:cNvPr>
          <p:cNvPicPr>
            <a:picLocks noChangeAspect="1"/>
          </p:cNvPicPr>
          <p:nvPr/>
        </p:nvPicPr>
        <p:blipFill>
          <a:blip r:embed="rId2"/>
          <a:stretch>
            <a:fillRect/>
          </a:stretch>
        </p:blipFill>
        <p:spPr>
          <a:xfrm>
            <a:off x="1" y="1396589"/>
            <a:ext cx="12191999" cy="5461411"/>
          </a:xfrm>
          <a:prstGeom prst="rect">
            <a:avLst/>
          </a:prstGeom>
        </p:spPr>
      </p:pic>
      <p:sp>
        <p:nvSpPr>
          <p:cNvPr id="8" name="Rectangle 7">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45316A21-7B21-4A98-8DC1-ECFFFA83308B}"/>
              </a:ext>
            </a:extLst>
          </p:cNvPr>
          <p:cNvSpPr/>
          <p:nvPr/>
        </p:nvSpPr>
        <p:spPr>
          <a:xfrm>
            <a:off x="981075" y="647609"/>
            <a:ext cx="11210925" cy="744836"/>
          </a:xfrm>
          <a:prstGeom prst="rect">
            <a:avLst/>
          </a:prstGeom>
        </p:spPr>
        <p:txBody>
          <a:bodyPr vert="horz" lIns="91440" tIns="45720" rIns="91440" bIns="45720" rtlCol="0" anchor="ctr">
            <a:noAutofit/>
          </a:bodyPr>
          <a:lstStyle/>
          <a:p>
            <a:pPr>
              <a:lnSpc>
                <a:spcPct val="90000"/>
              </a:lnSpc>
              <a:spcBef>
                <a:spcPct val="0"/>
              </a:spcBef>
              <a:spcAft>
                <a:spcPts val="600"/>
              </a:spcAft>
            </a:pPr>
            <a:r>
              <a:rPr lang="en-US" sz="4800" dirty="0">
                <a:solidFill>
                  <a:srgbClr val="FF0000"/>
                </a:solidFill>
                <a:latin typeface="Algerian" panose="04020705040A02060702" pitchFamily="82" charset="0"/>
              </a:rPr>
              <a:t>Tokyo</a:t>
            </a:r>
            <a:r>
              <a:rPr lang="en-US" sz="4800" dirty="0">
                <a:latin typeface="Algerian" panose="04020705040A02060702" pitchFamily="82" charset="0"/>
              </a:rPr>
              <a:t> </a:t>
            </a:r>
            <a:r>
              <a:rPr lang="en-US" sz="4800" dirty="0">
                <a:solidFill>
                  <a:srgbClr val="FF0000"/>
                </a:solidFill>
                <a:latin typeface="Algerian" panose="04020705040A02060702" pitchFamily="82" charset="0"/>
              </a:rPr>
              <a:t>Metropolitan</a:t>
            </a:r>
            <a:r>
              <a:rPr lang="en-US" sz="4800" dirty="0">
                <a:latin typeface="Algerian" panose="04020705040A02060702" pitchFamily="82" charset="0"/>
              </a:rPr>
              <a:t> </a:t>
            </a:r>
            <a:r>
              <a:rPr lang="en-US" sz="4800" dirty="0">
                <a:solidFill>
                  <a:srgbClr val="FF0000"/>
                </a:solidFill>
                <a:latin typeface="Algerian" panose="04020705040A02060702" pitchFamily="82" charset="0"/>
              </a:rPr>
              <a:t>Gymnasium</a:t>
            </a:r>
          </a:p>
        </p:txBody>
      </p:sp>
      <p:sp>
        <p:nvSpPr>
          <p:cNvPr id="4" name="TextBox 3">
            <a:extLst>
              <a:ext uri="{FF2B5EF4-FFF2-40B4-BE49-F238E27FC236}">
                <a16:creationId xmlns:a16="http://schemas.microsoft.com/office/drawing/2014/main" id="{4BCD201A-2017-4023-A30F-AAD5D1E78B12}"/>
              </a:ext>
            </a:extLst>
          </p:cNvPr>
          <p:cNvSpPr txBox="1"/>
          <p:nvPr/>
        </p:nvSpPr>
        <p:spPr>
          <a:xfrm>
            <a:off x="225083" y="2335237"/>
            <a:ext cx="5036234" cy="830997"/>
          </a:xfrm>
          <a:prstGeom prst="rect">
            <a:avLst/>
          </a:prstGeom>
          <a:noFill/>
        </p:spPr>
        <p:txBody>
          <a:bodyPr wrap="square" rtlCol="0">
            <a:spAutoFit/>
          </a:bodyPr>
          <a:lstStyle/>
          <a:p>
            <a:r>
              <a:rPr lang="en-GB" sz="4800" dirty="0">
                <a:latin typeface="Algerian" panose="04020705040A02060702" pitchFamily="82" charset="0"/>
              </a:rPr>
              <a:t>Capacity: 7000</a:t>
            </a:r>
          </a:p>
        </p:txBody>
      </p:sp>
      <p:sp>
        <p:nvSpPr>
          <p:cNvPr id="7" name="Rectangle 6">
            <a:extLst>
              <a:ext uri="{FF2B5EF4-FFF2-40B4-BE49-F238E27FC236}">
                <a16:creationId xmlns:a16="http://schemas.microsoft.com/office/drawing/2014/main" id="{F14ACEDE-EF01-4A4C-8514-5BBB30B07A41}"/>
              </a:ext>
            </a:extLst>
          </p:cNvPr>
          <p:cNvSpPr/>
          <p:nvPr/>
        </p:nvSpPr>
        <p:spPr>
          <a:xfrm>
            <a:off x="1" y="4411451"/>
            <a:ext cx="12191999" cy="1569660"/>
          </a:xfrm>
          <a:prstGeom prst="rect">
            <a:avLst/>
          </a:prstGeom>
        </p:spPr>
        <p:txBody>
          <a:bodyPr wrap="square">
            <a:spAutoFit/>
          </a:bodyPr>
          <a:lstStyle/>
          <a:p>
            <a:r>
              <a:rPr lang="en-GB" sz="2400" dirty="0" err="1">
                <a:solidFill>
                  <a:srgbClr val="FF0000"/>
                </a:solidFill>
                <a:latin typeface="Algerian" panose="04020705040A02060702" pitchFamily="82" charset="0"/>
              </a:rPr>
              <a:t>tokyo</a:t>
            </a:r>
            <a:r>
              <a:rPr lang="en-GB" sz="2400" dirty="0">
                <a:solidFill>
                  <a:srgbClr val="FF0000"/>
                </a:solidFill>
                <a:latin typeface="Algerian" panose="04020705040A02060702" pitchFamily="82" charset="0"/>
              </a:rPr>
              <a:t> Metropolitan Gymnasium is one of the legacy venues of the 1964 Olympic Games. It served as the main arena for Tokyo 1964, hosting the gymnastics events and water polo, which was held in the venue's indoor pool.</a:t>
            </a:r>
          </a:p>
        </p:txBody>
      </p:sp>
    </p:spTree>
    <p:extLst>
      <p:ext uri="{BB962C8B-B14F-4D97-AF65-F5344CB8AC3E}">
        <p14:creationId xmlns:p14="http://schemas.microsoft.com/office/powerpoint/2010/main" val="28999566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 calcmode="lin" valueType="num">
                                      <p:cBhvr>
                                        <p:cTn id="14" dur="500" fill="hold"/>
                                        <p:tgtEl>
                                          <p:spTgt spid="4"/>
                                        </p:tgtEl>
                                        <p:attrNameLst>
                                          <p:attrName>style.rotation</p:attrName>
                                        </p:attrNameLst>
                                      </p:cBhvr>
                                      <p:tavLst>
                                        <p:tav tm="0">
                                          <p:val>
                                            <p:fltVal val="360"/>
                                          </p:val>
                                        </p:tav>
                                        <p:tav tm="100000">
                                          <p:val>
                                            <p:fltVal val="0"/>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linds(horizont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85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CB4703D-2C18-4206-8FF0-3C6458B7B1F7}"/>
              </a:ext>
            </a:extLst>
          </p:cNvPr>
          <p:cNvPicPr>
            <a:picLocks noChangeAspect="1"/>
          </p:cNvPicPr>
          <p:nvPr/>
        </p:nvPicPr>
        <p:blipFill>
          <a:blip r:embed="rId2"/>
          <a:stretch>
            <a:fillRect/>
          </a:stretch>
        </p:blipFill>
        <p:spPr>
          <a:xfrm>
            <a:off x="908748" y="771288"/>
            <a:ext cx="10662327" cy="5571066"/>
          </a:xfrm>
          <a:prstGeom prst="rect">
            <a:avLst/>
          </a:prstGeom>
        </p:spPr>
      </p:pic>
      <p:sp>
        <p:nvSpPr>
          <p:cNvPr id="2" name="Rectangle 1">
            <a:extLst>
              <a:ext uri="{FF2B5EF4-FFF2-40B4-BE49-F238E27FC236}">
                <a16:creationId xmlns:a16="http://schemas.microsoft.com/office/drawing/2014/main" id="{39B10C5D-81F8-42B0-8B81-CBF1C6E61449}"/>
              </a:ext>
            </a:extLst>
          </p:cNvPr>
          <p:cNvSpPr/>
          <p:nvPr/>
        </p:nvSpPr>
        <p:spPr>
          <a:xfrm>
            <a:off x="526330" y="643467"/>
            <a:ext cx="11427164" cy="1815882"/>
          </a:xfrm>
          <a:prstGeom prst="rect">
            <a:avLst/>
          </a:prstGeom>
        </p:spPr>
        <p:txBody>
          <a:bodyPr wrap="square">
            <a:spAutoFit/>
          </a:bodyPr>
          <a:lstStyle/>
          <a:p>
            <a:pPr>
              <a:spcAft>
                <a:spcPts val="600"/>
              </a:spcAft>
            </a:pPr>
            <a:r>
              <a:rPr lang="en-US" sz="6600" dirty="0" err="1">
                <a:latin typeface="Algerian" panose="04020705040A02060702" pitchFamily="82" charset="0"/>
              </a:rPr>
              <a:t>Yoyogi</a:t>
            </a:r>
            <a:r>
              <a:rPr lang="en-US" sz="6600" dirty="0">
                <a:latin typeface="Algerian" panose="04020705040A02060702" pitchFamily="82" charset="0"/>
              </a:rPr>
              <a:t> National Stadium</a:t>
            </a:r>
          </a:p>
          <a:p>
            <a:pPr>
              <a:spcAft>
                <a:spcPts val="600"/>
              </a:spcAft>
            </a:pPr>
            <a:endParaRPr lang="en-US" dirty="0"/>
          </a:p>
          <a:p>
            <a:pPr>
              <a:spcAft>
                <a:spcPts val="600"/>
              </a:spcAft>
            </a:pPr>
            <a:endParaRPr lang="en-US" dirty="0"/>
          </a:p>
        </p:txBody>
      </p:sp>
      <p:sp>
        <p:nvSpPr>
          <p:cNvPr id="4" name="TextBox 3">
            <a:extLst>
              <a:ext uri="{FF2B5EF4-FFF2-40B4-BE49-F238E27FC236}">
                <a16:creationId xmlns:a16="http://schemas.microsoft.com/office/drawing/2014/main" id="{3FFABA50-6644-414A-B30C-CDEFD0A1A32E}"/>
              </a:ext>
            </a:extLst>
          </p:cNvPr>
          <p:cNvSpPr txBox="1"/>
          <p:nvPr/>
        </p:nvSpPr>
        <p:spPr>
          <a:xfrm>
            <a:off x="764836" y="2459349"/>
            <a:ext cx="8247949" cy="1107996"/>
          </a:xfrm>
          <a:prstGeom prst="rect">
            <a:avLst/>
          </a:prstGeom>
          <a:noFill/>
        </p:spPr>
        <p:txBody>
          <a:bodyPr wrap="square" rtlCol="0">
            <a:spAutoFit/>
          </a:bodyPr>
          <a:lstStyle/>
          <a:p>
            <a:r>
              <a:rPr lang="en-GB" sz="6600" dirty="0">
                <a:solidFill>
                  <a:srgbClr val="FF0000"/>
                </a:solidFill>
                <a:latin typeface="Algerian" panose="04020705040A02060702" pitchFamily="82" charset="0"/>
              </a:rPr>
              <a:t>Capacity: 10200</a:t>
            </a:r>
          </a:p>
        </p:txBody>
      </p:sp>
      <p:sp>
        <p:nvSpPr>
          <p:cNvPr id="5" name="Rectangle 4">
            <a:extLst>
              <a:ext uri="{FF2B5EF4-FFF2-40B4-BE49-F238E27FC236}">
                <a16:creationId xmlns:a16="http://schemas.microsoft.com/office/drawing/2014/main" id="{806AD2F7-647F-4D68-95CD-A92EE870F970}"/>
              </a:ext>
            </a:extLst>
          </p:cNvPr>
          <p:cNvSpPr/>
          <p:nvPr/>
        </p:nvSpPr>
        <p:spPr>
          <a:xfrm>
            <a:off x="4227443" y="3823074"/>
            <a:ext cx="6096000" cy="369332"/>
          </a:xfrm>
          <a:prstGeom prst="rect">
            <a:avLst/>
          </a:prstGeom>
        </p:spPr>
        <p:txBody>
          <a:bodyPr>
            <a:spAutoFit/>
          </a:bodyPr>
          <a:lstStyle/>
          <a:p>
            <a:endParaRPr lang="en-US" dirty="0"/>
          </a:p>
        </p:txBody>
      </p:sp>
      <p:sp>
        <p:nvSpPr>
          <p:cNvPr id="6" name="Rectangle 5">
            <a:extLst>
              <a:ext uri="{FF2B5EF4-FFF2-40B4-BE49-F238E27FC236}">
                <a16:creationId xmlns:a16="http://schemas.microsoft.com/office/drawing/2014/main" id="{19A37806-CD46-4DF2-BB16-02E26B1C6026}"/>
              </a:ext>
            </a:extLst>
          </p:cNvPr>
          <p:cNvSpPr/>
          <p:nvPr/>
        </p:nvSpPr>
        <p:spPr>
          <a:xfrm>
            <a:off x="1311207" y="3849258"/>
            <a:ext cx="9857407" cy="2246769"/>
          </a:xfrm>
          <a:prstGeom prst="rect">
            <a:avLst/>
          </a:prstGeom>
        </p:spPr>
        <p:txBody>
          <a:bodyPr wrap="square">
            <a:spAutoFit/>
          </a:bodyPr>
          <a:lstStyle/>
          <a:p>
            <a:r>
              <a:rPr lang="en-US" sz="2800" dirty="0" err="1">
                <a:solidFill>
                  <a:srgbClr val="FF0000"/>
                </a:solidFill>
                <a:latin typeface="Algerian" panose="04020705040A02060702" pitchFamily="82" charset="0"/>
              </a:rPr>
              <a:t>Yoyogi</a:t>
            </a:r>
            <a:r>
              <a:rPr lang="en-US" sz="2800" dirty="0">
                <a:solidFill>
                  <a:srgbClr val="FF0000"/>
                </a:solidFill>
                <a:latin typeface="Algerian" panose="04020705040A02060702" pitchFamily="82" charset="0"/>
              </a:rPr>
              <a:t> National Stadium was constructed to stage the aquatics and basketball competitions for the Tokyo 1964 Games. The arena is famous for its suspension roof design, and has earned a glowing international reputation.</a:t>
            </a:r>
            <a:endParaRPr lang="en-GB" sz="2800" dirty="0">
              <a:solidFill>
                <a:srgbClr val="FF0000"/>
              </a:solidFill>
              <a:latin typeface="Algerian" panose="04020705040A02060702" pitchFamily="82" charset="0"/>
            </a:endParaRPr>
          </a:p>
        </p:txBody>
      </p:sp>
    </p:spTree>
    <p:extLst>
      <p:ext uri="{BB962C8B-B14F-4D97-AF65-F5344CB8AC3E}">
        <p14:creationId xmlns:p14="http://schemas.microsoft.com/office/powerpoint/2010/main" val="37023450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6"/>
                                        </p:tgtEl>
                                        <p:attrNameLst>
                                          <p:attrName>ppt_y</p:attrName>
                                        </p:attrNameLst>
                                      </p:cBhvr>
                                      <p:tavLst>
                                        <p:tav tm="0">
                                          <p:val>
                                            <p:strVal val="#ppt_y"/>
                                          </p:val>
                                        </p:tav>
                                        <p:tav tm="100000">
                                          <p:val>
                                            <p:strVal val="#ppt_y"/>
                                          </p:val>
                                        </p:tav>
                                      </p:tavLst>
                                    </p:anim>
                                    <p:anim calcmode="lin" valueType="num">
                                      <p:cBhvr>
                                        <p:cTn id="21"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51124E2-CBF8-43DA-99B9-ADDEA858DA2D}"/>
              </a:ext>
            </a:extLst>
          </p:cNvPr>
          <p:cNvPicPr>
            <a:picLocks noChangeAspect="1"/>
          </p:cNvPicPr>
          <p:nvPr/>
        </p:nvPicPr>
        <p:blipFill>
          <a:blip r:embed="rId2"/>
          <a:stretch>
            <a:fillRect/>
          </a:stretch>
        </p:blipFill>
        <p:spPr>
          <a:xfrm>
            <a:off x="-119270" y="0"/>
            <a:ext cx="12311270" cy="6858000"/>
          </a:xfrm>
          <a:prstGeom prst="rect">
            <a:avLst/>
          </a:prstGeom>
        </p:spPr>
      </p:pic>
      <p:sp>
        <p:nvSpPr>
          <p:cNvPr id="2" name="Rectangle 1">
            <a:extLst>
              <a:ext uri="{FF2B5EF4-FFF2-40B4-BE49-F238E27FC236}">
                <a16:creationId xmlns:a16="http://schemas.microsoft.com/office/drawing/2014/main" id="{1800B566-D9FD-486E-8296-47356BA3324A}"/>
              </a:ext>
            </a:extLst>
          </p:cNvPr>
          <p:cNvSpPr/>
          <p:nvPr/>
        </p:nvSpPr>
        <p:spPr>
          <a:xfrm>
            <a:off x="3220279" y="642227"/>
            <a:ext cx="6096000" cy="1846659"/>
          </a:xfrm>
          <a:prstGeom prst="rect">
            <a:avLst/>
          </a:prstGeom>
        </p:spPr>
        <p:txBody>
          <a:bodyPr>
            <a:spAutoFit/>
          </a:bodyPr>
          <a:lstStyle/>
          <a:p>
            <a:r>
              <a:rPr lang="en-US" sz="4800" dirty="0">
                <a:solidFill>
                  <a:srgbClr val="FF0000"/>
                </a:solidFill>
                <a:latin typeface="Algerian" panose="04020705040A02060702" pitchFamily="82" charset="0"/>
              </a:rPr>
              <a:t>Nippon </a:t>
            </a:r>
            <a:r>
              <a:rPr lang="en-US" sz="4800" dirty="0" err="1">
                <a:solidFill>
                  <a:srgbClr val="FF0000"/>
                </a:solidFill>
                <a:latin typeface="Algerian" panose="04020705040A02060702" pitchFamily="82" charset="0"/>
              </a:rPr>
              <a:t>Budokan</a:t>
            </a:r>
            <a:endParaRPr lang="en-US" sz="4800" dirty="0">
              <a:solidFill>
                <a:srgbClr val="FF0000"/>
              </a:solidFill>
              <a:latin typeface="Algerian" panose="04020705040A02060702" pitchFamily="82" charset="0"/>
            </a:endParaRPr>
          </a:p>
          <a:p>
            <a:endParaRPr lang="en-US" sz="4800" dirty="0">
              <a:solidFill>
                <a:srgbClr val="FF0000"/>
              </a:solidFill>
              <a:latin typeface="Algerian" panose="04020705040A02060702" pitchFamily="82" charset="0"/>
            </a:endParaRPr>
          </a:p>
          <a:p>
            <a:endParaRPr lang="en-US" dirty="0"/>
          </a:p>
        </p:txBody>
      </p:sp>
      <p:sp>
        <p:nvSpPr>
          <p:cNvPr id="4" name="Rectangle 3">
            <a:extLst>
              <a:ext uri="{FF2B5EF4-FFF2-40B4-BE49-F238E27FC236}">
                <a16:creationId xmlns:a16="http://schemas.microsoft.com/office/drawing/2014/main" id="{6DE8571E-AD70-4DAA-BFED-DED6FB02C810}"/>
              </a:ext>
            </a:extLst>
          </p:cNvPr>
          <p:cNvSpPr/>
          <p:nvPr/>
        </p:nvSpPr>
        <p:spPr>
          <a:xfrm>
            <a:off x="119270" y="5473005"/>
            <a:ext cx="12192000" cy="1384995"/>
          </a:xfrm>
          <a:prstGeom prst="rect">
            <a:avLst/>
          </a:prstGeom>
        </p:spPr>
        <p:txBody>
          <a:bodyPr wrap="square">
            <a:spAutoFit/>
          </a:bodyPr>
          <a:lstStyle/>
          <a:p>
            <a:r>
              <a:rPr lang="en-US" sz="2800" dirty="0">
                <a:solidFill>
                  <a:srgbClr val="FF0000"/>
                </a:solidFill>
                <a:latin typeface="Algerian" panose="04020705040A02060702" pitchFamily="82" charset="0"/>
              </a:rPr>
              <a:t>The Nippon </a:t>
            </a:r>
            <a:r>
              <a:rPr lang="en-US" sz="2800" dirty="0" err="1">
                <a:solidFill>
                  <a:srgbClr val="FF0000"/>
                </a:solidFill>
                <a:latin typeface="Algerian" panose="04020705040A02060702" pitchFamily="82" charset="0"/>
              </a:rPr>
              <a:t>Budokan</a:t>
            </a:r>
            <a:r>
              <a:rPr lang="en-US" sz="2800" dirty="0">
                <a:solidFill>
                  <a:srgbClr val="FF0000"/>
                </a:solidFill>
                <a:latin typeface="Algerian" panose="04020705040A02060702" pitchFamily="82" charset="0"/>
              </a:rPr>
              <a:t> is known as the spiritual home of Japanese martial arts  especially judo. At the 1964 Games, judo made its debut as an Olympic sport, with competitions being held here.</a:t>
            </a:r>
            <a:endParaRPr lang="en-GB" sz="2800" dirty="0">
              <a:solidFill>
                <a:srgbClr val="FF0000"/>
              </a:solidFill>
              <a:latin typeface="Algerian" panose="04020705040A02060702" pitchFamily="82" charset="0"/>
            </a:endParaRPr>
          </a:p>
        </p:txBody>
      </p:sp>
      <p:sp>
        <p:nvSpPr>
          <p:cNvPr id="5" name="TextBox 4">
            <a:extLst>
              <a:ext uri="{FF2B5EF4-FFF2-40B4-BE49-F238E27FC236}">
                <a16:creationId xmlns:a16="http://schemas.microsoft.com/office/drawing/2014/main" id="{48A83FB1-5A9E-49F8-B2A0-042BA8842EE2}"/>
              </a:ext>
            </a:extLst>
          </p:cNvPr>
          <p:cNvSpPr txBox="1"/>
          <p:nvPr/>
        </p:nvSpPr>
        <p:spPr>
          <a:xfrm>
            <a:off x="450574" y="3578087"/>
            <a:ext cx="7235687" cy="830997"/>
          </a:xfrm>
          <a:prstGeom prst="rect">
            <a:avLst/>
          </a:prstGeom>
          <a:noFill/>
        </p:spPr>
        <p:txBody>
          <a:bodyPr wrap="square" rtlCol="0">
            <a:spAutoFit/>
          </a:bodyPr>
          <a:lstStyle/>
          <a:p>
            <a:r>
              <a:rPr lang="en-GB" sz="4800" dirty="0">
                <a:solidFill>
                  <a:srgbClr val="FF0000"/>
                </a:solidFill>
                <a:latin typeface="Algerian" panose="04020705040A02060702" pitchFamily="82" charset="0"/>
              </a:rPr>
              <a:t>Capacity: 11000</a:t>
            </a:r>
          </a:p>
        </p:txBody>
      </p:sp>
    </p:spTree>
    <p:extLst>
      <p:ext uri="{BB962C8B-B14F-4D97-AF65-F5344CB8AC3E}">
        <p14:creationId xmlns:p14="http://schemas.microsoft.com/office/powerpoint/2010/main" val="3749869632"/>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5"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9" presetClass="entr" presetSubtype="1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5000" fill="hold"/>
                                        <p:tgtEl>
                                          <p:spTgt spid="4"/>
                                        </p:tgtEl>
                                        <p:attrNameLst>
                                          <p:attrName>ppt_w</p:attrName>
                                        </p:attrNameLst>
                                      </p:cBhvr>
                                      <p:tavLst>
                                        <p:tav tm="0" fmla="#ppt_w*sin(2.5*pi*$)">
                                          <p:val>
                                            <p:fltVal val="0"/>
                                          </p:val>
                                        </p:tav>
                                        <p:tav tm="100000">
                                          <p:val>
                                            <p:fltVal val="1"/>
                                          </p:val>
                                        </p:tav>
                                      </p:tavLst>
                                    </p:anim>
                                    <p:anim calcmode="lin" valueType="num">
                                      <p:cBhvr>
                                        <p:cTn id="24"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B40BAE5B-E82C-4D85-B19A-04832F335629}"/>
              </a:ext>
            </a:extLst>
          </p:cNvPr>
          <p:cNvPicPr>
            <a:picLocks noChangeAspect="1"/>
          </p:cNvPicPr>
          <p:nvPr/>
        </p:nvPicPr>
        <p:blipFill rotWithShape="1">
          <a:blip r:embed="rId2">
            <a:alphaModFix amt="50000"/>
          </a:blip>
          <a:srcRect l="5080" r="2030" b="-1"/>
          <a:stretch/>
        </p:blipFill>
        <p:spPr>
          <a:xfrm>
            <a:off x="7311" y="1"/>
            <a:ext cx="12191980" cy="6857999"/>
          </a:xfrm>
          <a:prstGeom prst="rect">
            <a:avLst/>
          </a:prstGeom>
        </p:spPr>
      </p:pic>
      <p:sp>
        <p:nvSpPr>
          <p:cNvPr id="2" name="Rectangle 1">
            <a:extLst>
              <a:ext uri="{FF2B5EF4-FFF2-40B4-BE49-F238E27FC236}">
                <a16:creationId xmlns:a16="http://schemas.microsoft.com/office/drawing/2014/main" id="{F72BD5D5-6278-4C90-829F-409EB46152B8}"/>
              </a:ext>
            </a:extLst>
          </p:cNvPr>
          <p:cNvSpPr/>
          <p:nvPr/>
        </p:nvSpPr>
        <p:spPr>
          <a:xfrm>
            <a:off x="0" y="-1716259"/>
            <a:ext cx="12191980" cy="2900518"/>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6600" dirty="0">
                <a:solidFill>
                  <a:srgbClr val="FFFFFF"/>
                </a:solidFill>
                <a:latin typeface="Algerian" panose="04020705040A02060702" pitchFamily="82" charset="0"/>
                <a:ea typeface="+mj-ea"/>
                <a:cs typeface="+mj-cs"/>
              </a:rPr>
              <a:t>Tokyo International Forum</a:t>
            </a:r>
          </a:p>
        </p:txBody>
      </p:sp>
      <p:sp>
        <p:nvSpPr>
          <p:cNvPr id="6" name="TextBox 5">
            <a:extLst>
              <a:ext uri="{FF2B5EF4-FFF2-40B4-BE49-F238E27FC236}">
                <a16:creationId xmlns:a16="http://schemas.microsoft.com/office/drawing/2014/main" id="{AD0ACE43-C2C5-488C-9B8B-26D3EE7EA987}"/>
              </a:ext>
            </a:extLst>
          </p:cNvPr>
          <p:cNvSpPr txBox="1"/>
          <p:nvPr/>
        </p:nvSpPr>
        <p:spPr>
          <a:xfrm>
            <a:off x="98882" y="1861828"/>
            <a:ext cx="7235687" cy="830997"/>
          </a:xfrm>
          <a:prstGeom prst="rect">
            <a:avLst/>
          </a:prstGeom>
          <a:noFill/>
        </p:spPr>
        <p:txBody>
          <a:bodyPr wrap="square" rtlCol="0">
            <a:spAutoFit/>
          </a:bodyPr>
          <a:lstStyle/>
          <a:p>
            <a:r>
              <a:rPr lang="en-GB" sz="4800" dirty="0">
                <a:solidFill>
                  <a:srgbClr val="FF0000"/>
                </a:solidFill>
                <a:latin typeface="Algerian" panose="04020705040A02060702" pitchFamily="82" charset="0"/>
              </a:rPr>
              <a:t>Capacity: 5000</a:t>
            </a:r>
          </a:p>
        </p:txBody>
      </p:sp>
      <p:sp>
        <p:nvSpPr>
          <p:cNvPr id="5" name="Rectangle 4">
            <a:extLst>
              <a:ext uri="{FF2B5EF4-FFF2-40B4-BE49-F238E27FC236}">
                <a16:creationId xmlns:a16="http://schemas.microsoft.com/office/drawing/2014/main" id="{6BFAE212-A8B1-4176-891A-5FC606288471}"/>
              </a:ext>
            </a:extLst>
          </p:cNvPr>
          <p:cNvSpPr/>
          <p:nvPr/>
        </p:nvSpPr>
        <p:spPr>
          <a:xfrm>
            <a:off x="7311" y="4533689"/>
            <a:ext cx="12107720" cy="1569660"/>
          </a:xfrm>
          <a:prstGeom prst="rect">
            <a:avLst/>
          </a:prstGeom>
        </p:spPr>
        <p:txBody>
          <a:bodyPr wrap="square">
            <a:spAutoFit/>
          </a:bodyPr>
          <a:lstStyle/>
          <a:p>
            <a:r>
              <a:rPr lang="en-GB" sz="2400" dirty="0">
                <a:solidFill>
                  <a:srgbClr val="FF0000"/>
                </a:solidFill>
                <a:latin typeface="Algerian" panose="04020705040A02060702" pitchFamily="82" charset="0"/>
              </a:rPr>
              <a:t>the Tokyo International Forum is a multi-purpose exhibition centre comprised of eight main halls of various sizes, exhibition spaces and other facilities. The structure features swooping curves of steel and glass, with an exterior design resembling an elongated boat.</a:t>
            </a:r>
          </a:p>
        </p:txBody>
      </p:sp>
    </p:spTree>
    <p:extLst>
      <p:ext uri="{BB962C8B-B14F-4D97-AF65-F5344CB8AC3E}">
        <p14:creationId xmlns:p14="http://schemas.microsoft.com/office/powerpoint/2010/main" val="20110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Scale>
                                      <p:cBhvr>
                                        <p:cTn id="1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6"/>
                                        </p:tgtEl>
                                        <p:attrNameLst>
                                          <p:attrName>ppt_x</p:attrName>
                                          <p:attrName>ppt_y</p:attrName>
                                        </p:attrNameLst>
                                      </p:cBhvr>
                                    </p:animMotion>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Isosceles Triangle 1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1F077B9-05C3-4397-9BC6-AD5DFC6B41E6}"/>
              </a:ext>
            </a:extLst>
          </p:cNvPr>
          <p:cNvPicPr>
            <a:picLocks noChangeAspect="1"/>
          </p:cNvPicPr>
          <p:nvPr/>
        </p:nvPicPr>
        <p:blipFill>
          <a:blip r:embed="rId2"/>
          <a:stretch>
            <a:fillRect/>
          </a:stretch>
        </p:blipFill>
        <p:spPr>
          <a:xfrm>
            <a:off x="764837" y="643467"/>
            <a:ext cx="10662325" cy="5571065"/>
          </a:xfrm>
          <a:prstGeom prst="rect">
            <a:avLst/>
          </a:prstGeom>
          <a:ln>
            <a:noFill/>
          </a:ln>
        </p:spPr>
      </p:pic>
      <p:sp>
        <p:nvSpPr>
          <p:cNvPr id="20" name="Isosceles Triangle 1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28AC0E82-EDBA-4A61-86CE-6B2FA5E74D56}"/>
              </a:ext>
            </a:extLst>
          </p:cNvPr>
          <p:cNvSpPr/>
          <p:nvPr/>
        </p:nvSpPr>
        <p:spPr>
          <a:xfrm>
            <a:off x="2215128" y="885600"/>
            <a:ext cx="7992894" cy="1107996"/>
          </a:xfrm>
          <a:prstGeom prst="rect">
            <a:avLst/>
          </a:prstGeom>
        </p:spPr>
        <p:txBody>
          <a:bodyPr wrap="none">
            <a:spAutoFit/>
          </a:bodyPr>
          <a:lstStyle/>
          <a:p>
            <a:pPr>
              <a:spcAft>
                <a:spcPts val="600"/>
              </a:spcAft>
            </a:pPr>
            <a:r>
              <a:rPr lang="en-GB" sz="6600" dirty="0" err="1">
                <a:solidFill>
                  <a:srgbClr val="FF0000"/>
                </a:solidFill>
                <a:latin typeface="Algerian" panose="04020705040A02060702" pitchFamily="82" charset="0"/>
              </a:rPr>
              <a:t>Kokugikan</a:t>
            </a:r>
            <a:r>
              <a:rPr lang="en-GB" sz="6600" dirty="0">
                <a:solidFill>
                  <a:srgbClr val="FF0000"/>
                </a:solidFill>
                <a:latin typeface="Algerian" panose="04020705040A02060702" pitchFamily="82" charset="0"/>
              </a:rPr>
              <a:t> Arena</a:t>
            </a:r>
          </a:p>
        </p:txBody>
      </p:sp>
      <p:sp>
        <p:nvSpPr>
          <p:cNvPr id="4" name="TextBox 3">
            <a:extLst>
              <a:ext uri="{FF2B5EF4-FFF2-40B4-BE49-F238E27FC236}">
                <a16:creationId xmlns:a16="http://schemas.microsoft.com/office/drawing/2014/main" id="{8E1E5BEF-8AD2-43D2-A176-EC528D6CAB71}"/>
              </a:ext>
            </a:extLst>
          </p:cNvPr>
          <p:cNvSpPr txBox="1"/>
          <p:nvPr/>
        </p:nvSpPr>
        <p:spPr>
          <a:xfrm>
            <a:off x="1053876" y="2485655"/>
            <a:ext cx="7838587" cy="1107996"/>
          </a:xfrm>
          <a:prstGeom prst="rect">
            <a:avLst/>
          </a:prstGeom>
          <a:noFill/>
        </p:spPr>
        <p:txBody>
          <a:bodyPr wrap="square" rtlCol="0">
            <a:spAutoFit/>
          </a:bodyPr>
          <a:lstStyle/>
          <a:p>
            <a:r>
              <a:rPr lang="en-GB" sz="6600" dirty="0">
                <a:solidFill>
                  <a:srgbClr val="FF0000"/>
                </a:solidFill>
                <a:latin typeface="Algerian" panose="04020705040A02060702" pitchFamily="82" charset="0"/>
              </a:rPr>
              <a:t>Capacity: 7300</a:t>
            </a:r>
          </a:p>
        </p:txBody>
      </p:sp>
      <p:sp>
        <p:nvSpPr>
          <p:cNvPr id="5" name="Rectangle 4">
            <a:extLst>
              <a:ext uri="{FF2B5EF4-FFF2-40B4-BE49-F238E27FC236}">
                <a16:creationId xmlns:a16="http://schemas.microsoft.com/office/drawing/2014/main" id="{B43F4644-DC9C-4B58-BA9A-46A046D8FBA5}"/>
              </a:ext>
            </a:extLst>
          </p:cNvPr>
          <p:cNvSpPr/>
          <p:nvPr/>
        </p:nvSpPr>
        <p:spPr>
          <a:xfrm>
            <a:off x="673543" y="3868732"/>
            <a:ext cx="10753619" cy="2246769"/>
          </a:xfrm>
          <a:prstGeom prst="rect">
            <a:avLst/>
          </a:prstGeom>
        </p:spPr>
        <p:txBody>
          <a:bodyPr wrap="square">
            <a:spAutoFit/>
          </a:bodyPr>
          <a:lstStyle/>
          <a:p>
            <a:r>
              <a:rPr lang="en-GB" sz="2800" dirty="0" err="1">
                <a:solidFill>
                  <a:schemeClr val="bg1"/>
                </a:solidFill>
                <a:latin typeface="Algerian" panose="04020705040A02060702" pitchFamily="82" charset="0"/>
              </a:rPr>
              <a:t>Kokugikan</a:t>
            </a:r>
            <a:r>
              <a:rPr lang="en-GB" sz="2800" dirty="0">
                <a:solidFill>
                  <a:schemeClr val="bg1"/>
                </a:solidFill>
                <a:latin typeface="Algerian" panose="04020705040A02060702" pitchFamily="82" charset="0"/>
              </a:rPr>
              <a:t> Arena is the spiritual home of the Japanese national sport of sumo wrestling. The interior is designed in a bowl shape to allow spectators to easily view the sumo bouts in the centre of the auditorium from wherever they are seated.</a:t>
            </a:r>
          </a:p>
        </p:txBody>
      </p:sp>
    </p:spTree>
    <p:extLst>
      <p:ext uri="{BB962C8B-B14F-4D97-AF65-F5344CB8AC3E}">
        <p14:creationId xmlns:p14="http://schemas.microsoft.com/office/powerpoint/2010/main" val="2740261024"/>
      </p:ext>
    </p:extLst>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4"/>
                                        </p:tgtEl>
                                        <p:attrNameLst>
                                          <p:attrName>ppt_y</p:attrName>
                                        </p:attrNameLst>
                                      </p:cBhvr>
                                      <p:tavLst>
                                        <p:tav tm="0">
                                          <p:val>
                                            <p:strVal val="#ppt_y"/>
                                          </p:val>
                                        </p:tav>
                                        <p:tav tm="100000">
                                          <p:val>
                                            <p:strVal val="#ppt_y"/>
                                          </p:val>
                                        </p:tav>
                                      </p:tavLst>
                                    </p:anim>
                                    <p:anim calcmode="lin" valueType="num">
                                      <p:cBhvr>
                                        <p:cTn id="16"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TotalTime>
  <Words>334</Words>
  <Application>Microsoft Office PowerPoint</Application>
  <PresentationFormat>Widescreen</PresentationFormat>
  <Paragraphs>22</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Algerian</vt:lpstr>
      <vt:lpstr>Arial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Claudia Sesterheim</dc:creator>
  <cp:lastModifiedBy>Claudia Sesterheim</cp:lastModifiedBy>
  <cp:revision>6</cp:revision>
  <dcterms:created xsi:type="dcterms:W3CDTF">2020-06-02T15:49:25Z</dcterms:created>
  <dcterms:modified xsi:type="dcterms:W3CDTF">2020-06-02T16:20:43Z</dcterms:modified>
</cp:coreProperties>
</file>